
<file path=[Content_Types].xml><?xml version="1.0" encoding="utf-8"?>
<Types xmlns="http://schemas.openxmlformats.org/package/2006/content-types">
  <Default Extension="png" ContentType="image/png"/>
  <Default Extension="pdf" ContentType="application/pdf"/>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21" r:id="rId3"/>
    <p:sldMasterId id="2147483727" r:id="rId4"/>
    <p:sldMasterId id="2147483742" r:id="rId5"/>
    <p:sldMasterId id="2147483784" r:id="rId6"/>
    <p:sldMasterId id="2147483797" r:id="rId7"/>
    <p:sldMasterId id="2147483827" r:id="rId8"/>
    <p:sldMasterId id="2147483842" r:id="rId9"/>
    <p:sldMasterId id="2147483857" r:id="rId10"/>
    <p:sldMasterId id="2147483872" r:id="rId11"/>
    <p:sldMasterId id="2147483887" r:id="rId12"/>
    <p:sldMasterId id="2147483900" r:id="rId13"/>
    <p:sldMasterId id="2147483912" r:id="rId14"/>
    <p:sldMasterId id="2147483938" r:id="rId15"/>
    <p:sldMasterId id="2147483950" r:id="rId16"/>
  </p:sldMasterIdLst>
  <p:notesMasterIdLst>
    <p:notesMasterId r:id="rId58"/>
  </p:notesMasterIdLst>
  <p:handoutMasterIdLst>
    <p:handoutMasterId r:id="rId59"/>
  </p:handoutMasterIdLst>
  <p:sldIdLst>
    <p:sldId id="363" r:id="rId17"/>
    <p:sldId id="293" r:id="rId18"/>
    <p:sldId id="342" r:id="rId19"/>
    <p:sldId id="281" r:id="rId20"/>
    <p:sldId id="294" r:id="rId21"/>
    <p:sldId id="348" r:id="rId22"/>
    <p:sldId id="261" r:id="rId23"/>
    <p:sldId id="263" r:id="rId24"/>
    <p:sldId id="370" r:id="rId25"/>
    <p:sldId id="361" r:id="rId26"/>
    <p:sldId id="344" r:id="rId27"/>
    <p:sldId id="314" r:id="rId28"/>
    <p:sldId id="346" r:id="rId29"/>
    <p:sldId id="315" r:id="rId30"/>
    <p:sldId id="347" r:id="rId31"/>
    <p:sldId id="360" r:id="rId32"/>
    <p:sldId id="328" r:id="rId33"/>
    <p:sldId id="352" r:id="rId34"/>
    <p:sldId id="353" r:id="rId35"/>
    <p:sldId id="355" r:id="rId36"/>
    <p:sldId id="269" r:id="rId37"/>
    <p:sldId id="274" r:id="rId38"/>
    <p:sldId id="260" r:id="rId39"/>
    <p:sldId id="339" r:id="rId40"/>
    <p:sldId id="319" r:id="rId41"/>
    <p:sldId id="332" r:id="rId42"/>
    <p:sldId id="321" r:id="rId43"/>
    <p:sldId id="323" r:id="rId44"/>
    <p:sldId id="322" r:id="rId45"/>
    <p:sldId id="334" r:id="rId46"/>
    <p:sldId id="326" r:id="rId47"/>
    <p:sldId id="371" r:id="rId48"/>
    <p:sldId id="340" r:id="rId49"/>
    <p:sldId id="306" r:id="rId50"/>
    <p:sldId id="265" r:id="rId51"/>
    <p:sldId id="372" r:id="rId52"/>
    <p:sldId id="313" r:id="rId53"/>
    <p:sldId id="310" r:id="rId54"/>
    <p:sldId id="338" r:id="rId55"/>
    <p:sldId id="374" r:id="rId56"/>
    <p:sldId id="375" r:id="rId57"/>
  </p:sldIdLst>
  <p:sldSz cx="12192000" cy="6858000"/>
  <p:notesSz cx="6808788" cy="9940925"/>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0929" autoAdjust="0"/>
  </p:normalViewPr>
  <p:slideViewPr>
    <p:cSldViewPr snapToGrid="0">
      <p:cViewPr varScale="1">
        <p:scale>
          <a:sx n="63" d="100"/>
          <a:sy n="63" d="100"/>
        </p:scale>
        <p:origin x="90" y="144"/>
      </p:cViewPr>
      <p:guideLst>
        <p:guide orient="horz" pos="2160"/>
        <p:guide pos="3840"/>
      </p:guideLst>
    </p:cSldViewPr>
  </p:slideViewPr>
  <p:notesTextViewPr>
    <p:cViewPr>
      <p:scale>
        <a:sx n="1" d="1"/>
        <a:sy n="1" d="1"/>
      </p:scale>
      <p:origin x="0" y="0"/>
    </p:cViewPr>
  </p:notesTextViewPr>
  <p:sorterViewPr>
    <p:cViewPr>
      <p:scale>
        <a:sx n="50" d="100"/>
        <a:sy n="50" d="100"/>
      </p:scale>
      <p:origin x="0" y="2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presProps" Target="presProps.xml"/><Relationship Id="rId13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title>
      <c:tx>
        <c:rich>
          <a:bodyPr/>
          <a:lstStyle/>
          <a:p>
            <a:pPr>
              <a:defRPr/>
            </a:pPr>
            <a:r>
              <a:rPr lang="en-US"/>
              <a:t>People Living with HIV</a:t>
            </a:r>
          </a:p>
          <a:p>
            <a:pPr>
              <a:defRPr/>
            </a:pPr>
            <a:r>
              <a:rPr lang="en-US"/>
              <a:t>(n=672)</a:t>
            </a:r>
          </a:p>
        </c:rich>
      </c:tx>
      <c:layout/>
      <c:overlay val="0"/>
    </c:title>
    <c:autoTitleDeleted val="0"/>
    <c:plotArea>
      <c:layout/>
      <c:barChart>
        <c:barDir val="col"/>
        <c:grouping val="clustered"/>
        <c:varyColors val="0"/>
        <c:ser>
          <c:idx val="0"/>
          <c:order val="0"/>
          <c:tx>
            <c:strRef>
              <c:f>'Question 6'!$T$3</c:f>
              <c:strCache>
                <c:ptCount val="1"/>
                <c:pt idx="0">
                  <c:v>%</c:v>
                </c:pt>
              </c:strCache>
            </c:strRef>
          </c:tx>
          <c:spPr>
            <a:solidFill>
              <a:srgbClr val="7030A0"/>
            </a:solidFill>
          </c:spPr>
          <c:invertIfNegative val="0"/>
          <c:dLbls>
            <c:dLbl>
              <c:idx val="0"/>
              <c:layout/>
              <c:tx>
                <c:rich>
                  <a:bodyPr/>
                  <a:lstStyle/>
                  <a:p>
                    <a:r>
                      <a:rPr lang="en-US" sz="1200" b="1">
                        <a:solidFill>
                          <a:schemeClr val="tx1"/>
                        </a:solidFill>
                      </a:rPr>
                      <a:t>67%</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5D2-419D-BC39-3704CCAD7402}"/>
                </c:ext>
                <c:ext xmlns:c15="http://schemas.microsoft.com/office/drawing/2012/chart" uri="{CE6537A1-D6FC-4f65-9D91-7224C49458BB}">
                  <c15:layout/>
                </c:ext>
              </c:extLst>
            </c:dLbl>
            <c:dLbl>
              <c:idx val="1"/>
              <c:layout/>
              <c:tx>
                <c:rich>
                  <a:bodyPr/>
                  <a:lstStyle/>
                  <a:p>
                    <a:r>
                      <a:rPr lang="en-US" sz="1200" b="1">
                        <a:solidFill>
                          <a:schemeClr val="tx1"/>
                        </a:solidFill>
                      </a:rPr>
                      <a:t>6%</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5D2-419D-BC39-3704CCAD7402}"/>
                </c:ext>
                <c:ext xmlns:c15="http://schemas.microsoft.com/office/drawing/2012/chart" uri="{CE6537A1-D6FC-4f65-9D91-7224C49458BB}">
                  <c15:layout/>
                </c:ext>
              </c:extLst>
            </c:dLbl>
            <c:dLbl>
              <c:idx val="2"/>
              <c:layout/>
              <c:tx>
                <c:rich>
                  <a:bodyPr/>
                  <a:lstStyle/>
                  <a:p>
                    <a:r>
                      <a:rPr lang="en-US" sz="1200" b="1" dirty="0">
                        <a:solidFill>
                          <a:schemeClr val="tx1"/>
                        </a:solidFill>
                      </a:rPr>
                      <a:t>27%</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5D2-419D-BC39-3704CCAD7402}"/>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'Question 6'!$R$4:$S$6</c:f>
              <c:strCache>
                <c:ptCount val="3"/>
                <c:pt idx="0">
                  <c:v>Yes</c:v>
                </c:pt>
                <c:pt idx="1">
                  <c:v>No</c:v>
                </c:pt>
                <c:pt idx="2">
                  <c:v>I’m not sure/ I don’t know</c:v>
                </c:pt>
              </c:strCache>
            </c:strRef>
          </c:cat>
          <c:val>
            <c:numRef>
              <c:f>'Question 6'!$T$4:$T$6</c:f>
              <c:numCache>
                <c:formatCode>0</c:formatCode>
                <c:ptCount val="3"/>
                <c:pt idx="0">
                  <c:v>66.517857142857139</c:v>
                </c:pt>
                <c:pt idx="1">
                  <c:v>5.5059523809523805</c:v>
                </c:pt>
                <c:pt idx="2">
                  <c:v>27.976190476190478</c:v>
                </c:pt>
              </c:numCache>
            </c:numRef>
          </c:val>
          <c:extLst xmlns:c16r2="http://schemas.microsoft.com/office/drawing/2015/06/chart">
            <c:ext xmlns:c16="http://schemas.microsoft.com/office/drawing/2014/chart" uri="{C3380CC4-5D6E-409C-BE32-E72D297353CC}">
              <c16:uniqueId val="{00000003-15D2-419D-BC39-3704CCAD7402}"/>
            </c:ext>
          </c:extLst>
        </c:ser>
        <c:dLbls>
          <c:showLegendKey val="0"/>
          <c:showVal val="0"/>
          <c:showCatName val="0"/>
          <c:showSerName val="0"/>
          <c:showPercent val="0"/>
          <c:showBubbleSize val="0"/>
        </c:dLbls>
        <c:gapWidth val="150"/>
        <c:axId val="121035304"/>
        <c:axId val="213095192"/>
      </c:barChart>
      <c:catAx>
        <c:axId val="121035304"/>
        <c:scaling>
          <c:orientation val="minMax"/>
        </c:scaling>
        <c:delete val="0"/>
        <c:axPos val="b"/>
        <c:numFmt formatCode="General" sourceLinked="0"/>
        <c:majorTickMark val="none"/>
        <c:minorTickMark val="none"/>
        <c:tickLblPos val="nextTo"/>
        <c:txPr>
          <a:bodyPr/>
          <a:lstStyle/>
          <a:p>
            <a:pPr>
              <a:defRPr b="1"/>
            </a:pPr>
            <a:endParaRPr lang="en-US"/>
          </a:p>
        </c:txPr>
        <c:crossAx val="213095192"/>
        <c:crosses val="autoZero"/>
        <c:auto val="1"/>
        <c:lblAlgn val="ctr"/>
        <c:lblOffset val="100"/>
        <c:noMultiLvlLbl val="0"/>
      </c:catAx>
      <c:valAx>
        <c:axId val="213095192"/>
        <c:scaling>
          <c:orientation val="minMax"/>
          <c:max val="90"/>
        </c:scaling>
        <c:delete val="0"/>
        <c:axPos val="l"/>
        <c:majorGridlines>
          <c:spPr>
            <a:ln>
              <a:noFill/>
            </a:ln>
          </c:spPr>
        </c:majorGridlines>
        <c:numFmt formatCode="0" sourceLinked="1"/>
        <c:majorTickMark val="none"/>
        <c:minorTickMark val="none"/>
        <c:tickLblPos val="nextTo"/>
        <c:crossAx val="121035304"/>
        <c:crosses val="autoZero"/>
        <c:crossBetween val="between"/>
      </c:valAx>
    </c:plotArea>
    <c:plotVisOnly val="1"/>
    <c:dispBlanksAs val="gap"/>
    <c:showDLblsOverMax val="0"/>
  </c:chart>
  <c:spPr>
    <a:solidFill>
      <a:sysClr val="window" lastClr="FFFFFF"/>
    </a:solidFill>
    <a:ln w="25400" cap="flat" cmpd="sng" algn="ctr">
      <a:solidFill>
        <a:srgbClr val="8064A2"/>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tx>
        <c:rich>
          <a:bodyPr/>
          <a:lstStyle/>
          <a:p>
            <a:pPr>
              <a:defRPr/>
            </a:pPr>
            <a:r>
              <a:rPr lang="en-US"/>
              <a:t>Programme Managers </a:t>
            </a:r>
          </a:p>
          <a:p>
            <a:pPr>
              <a:defRPr/>
            </a:pPr>
            <a:r>
              <a:rPr lang="en-US"/>
              <a:t>(n=85)</a:t>
            </a:r>
          </a:p>
        </c:rich>
      </c:tx>
      <c:layout/>
      <c:overlay val="0"/>
    </c:title>
    <c:autoTitleDeleted val="0"/>
    <c:plotArea>
      <c:layout/>
      <c:barChart>
        <c:barDir val="col"/>
        <c:grouping val="clustered"/>
        <c:varyColors val="0"/>
        <c:ser>
          <c:idx val="0"/>
          <c:order val="0"/>
          <c:invertIfNegative val="0"/>
          <c:dLbls>
            <c:dLbl>
              <c:idx val="0"/>
              <c:layout/>
              <c:tx>
                <c:rich>
                  <a:bodyPr/>
                  <a:lstStyle/>
                  <a:p>
                    <a:r>
                      <a:rPr lang="en-US" sz="1200" b="1"/>
                      <a:t>75</a:t>
                    </a:r>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AAF-4A0B-9D13-CBEBBEB5688A}"/>
                </c:ext>
                <c:ext xmlns:c15="http://schemas.microsoft.com/office/drawing/2012/chart" uri="{CE6537A1-D6FC-4f65-9D91-7224C49458BB}">
                  <c15:layout/>
                </c:ext>
              </c:extLst>
            </c:dLbl>
            <c:dLbl>
              <c:idx val="1"/>
              <c:layout/>
              <c:tx>
                <c:rich>
                  <a:bodyPr/>
                  <a:lstStyle/>
                  <a:p>
                    <a:r>
                      <a:rPr lang="en-US" sz="1200" b="1"/>
                      <a:t>14%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AAF-4A0B-9D13-CBEBBEB5688A}"/>
                </c:ext>
                <c:ext xmlns:c15="http://schemas.microsoft.com/office/drawing/2012/chart" uri="{CE6537A1-D6FC-4f65-9D91-7224C49458BB}">
                  <c15:layout/>
                </c:ext>
              </c:extLst>
            </c:dLbl>
            <c:dLbl>
              <c:idx val="2"/>
              <c:layout/>
              <c:tx>
                <c:rich>
                  <a:bodyPr/>
                  <a:lstStyle/>
                  <a:p>
                    <a:r>
                      <a:rPr lang="en-US" sz="1200" b="1"/>
                      <a:t>11%</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AAF-4A0B-9D13-CBEBBEB5688A}"/>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'Question 3'!$M$14:$M$16</c:f>
              <c:strCache>
                <c:ptCount val="3"/>
                <c:pt idx="0">
                  <c:v>Yes</c:v>
                </c:pt>
                <c:pt idx="1">
                  <c:v>No</c:v>
                </c:pt>
                <c:pt idx="2">
                  <c:v>I'm not sure/I don't know</c:v>
                </c:pt>
              </c:strCache>
            </c:strRef>
          </c:cat>
          <c:val>
            <c:numRef>
              <c:f>'Question 3'!$N$14:$N$16</c:f>
              <c:numCache>
                <c:formatCode>0</c:formatCode>
                <c:ptCount val="3"/>
                <c:pt idx="0">
                  <c:v>75.294117647058826</c:v>
                </c:pt>
                <c:pt idx="1">
                  <c:v>14.117647058823529</c:v>
                </c:pt>
                <c:pt idx="2">
                  <c:v>10.588235294117647</c:v>
                </c:pt>
              </c:numCache>
            </c:numRef>
          </c:val>
          <c:extLst xmlns:c16r2="http://schemas.microsoft.com/office/drawing/2015/06/chart">
            <c:ext xmlns:c16="http://schemas.microsoft.com/office/drawing/2014/chart" uri="{C3380CC4-5D6E-409C-BE32-E72D297353CC}">
              <c16:uniqueId val="{00000003-4AAF-4A0B-9D13-CBEBBEB5688A}"/>
            </c:ext>
          </c:extLst>
        </c:ser>
        <c:dLbls>
          <c:showLegendKey val="0"/>
          <c:showVal val="0"/>
          <c:showCatName val="0"/>
          <c:showSerName val="0"/>
          <c:showPercent val="0"/>
          <c:showBubbleSize val="0"/>
        </c:dLbls>
        <c:gapWidth val="150"/>
        <c:axId val="213095976"/>
        <c:axId val="213096368"/>
      </c:barChart>
      <c:catAx>
        <c:axId val="213095976"/>
        <c:scaling>
          <c:orientation val="minMax"/>
        </c:scaling>
        <c:delete val="0"/>
        <c:axPos val="b"/>
        <c:numFmt formatCode="General" sourceLinked="0"/>
        <c:majorTickMark val="none"/>
        <c:minorTickMark val="none"/>
        <c:tickLblPos val="nextTo"/>
        <c:txPr>
          <a:bodyPr/>
          <a:lstStyle/>
          <a:p>
            <a:pPr>
              <a:defRPr b="1"/>
            </a:pPr>
            <a:endParaRPr lang="en-US"/>
          </a:p>
        </c:txPr>
        <c:crossAx val="213096368"/>
        <c:crosses val="autoZero"/>
        <c:auto val="1"/>
        <c:lblAlgn val="ctr"/>
        <c:lblOffset val="100"/>
        <c:noMultiLvlLbl val="0"/>
      </c:catAx>
      <c:valAx>
        <c:axId val="213096368"/>
        <c:scaling>
          <c:orientation val="minMax"/>
          <c:max val="90"/>
        </c:scaling>
        <c:delete val="0"/>
        <c:axPos val="l"/>
        <c:majorGridlines>
          <c:spPr>
            <a:ln>
              <a:noFill/>
            </a:ln>
          </c:spPr>
        </c:majorGridlines>
        <c:numFmt formatCode="0" sourceLinked="1"/>
        <c:majorTickMark val="none"/>
        <c:minorTickMark val="none"/>
        <c:tickLblPos val="nextTo"/>
        <c:crossAx val="213095976"/>
        <c:crosses val="autoZero"/>
        <c:crossBetween val="between"/>
      </c:valAx>
    </c:plotArea>
    <c:plotVisOnly val="1"/>
    <c:dispBlanksAs val="gap"/>
    <c:showDLblsOverMax val="0"/>
  </c:chart>
  <c:spPr>
    <a:solidFill>
      <a:sysClr val="window" lastClr="FFFFFF"/>
    </a:solidFill>
    <a:ln w="25400" cap="flat" cmpd="sng" algn="ctr">
      <a:solidFill>
        <a:srgbClr val="4BACC6"/>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title>
      <c:tx>
        <c:rich>
          <a:bodyPr/>
          <a:lstStyle/>
          <a:p>
            <a:pPr>
              <a:defRPr/>
            </a:pPr>
            <a:r>
              <a:rPr lang="en-GB"/>
              <a:t>Healthcare workers (n=146)</a:t>
            </a:r>
            <a:endParaRPr lang="en-US"/>
          </a:p>
        </c:rich>
      </c:tx>
      <c:layout/>
      <c:overlay val="0"/>
    </c:title>
    <c:autoTitleDeleted val="0"/>
    <c:plotArea>
      <c:layout/>
      <c:barChart>
        <c:barDir val="col"/>
        <c:grouping val="clustered"/>
        <c:varyColors val="0"/>
        <c:ser>
          <c:idx val="0"/>
          <c:order val="0"/>
          <c:tx>
            <c:strRef>
              <c:f>'Question 4'!$B$3</c:f>
              <c:strCache>
                <c:ptCount val="1"/>
                <c:pt idx="0">
                  <c:v>Responses</c:v>
                </c:pt>
              </c:strCache>
            </c:strRef>
          </c:tx>
          <c:invertIfNegative val="0"/>
          <c:dLbls>
            <c:dLbl>
              <c:idx val="0"/>
              <c:layout/>
              <c:tx>
                <c:rich>
                  <a:bodyPr/>
                  <a:lstStyle/>
                  <a:p>
                    <a:r>
                      <a:rPr lang="en-US" b="1"/>
                      <a:t>79%</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FC-49F2-A834-C77567FFFA33}"/>
                </c:ext>
                <c:ext xmlns:c15="http://schemas.microsoft.com/office/drawing/2012/chart" uri="{CE6537A1-D6FC-4f65-9D91-7224C49458BB}">
                  <c15:layout/>
                </c:ext>
              </c:extLst>
            </c:dLbl>
            <c:dLbl>
              <c:idx val="1"/>
              <c:layout/>
              <c:tx>
                <c:rich>
                  <a:bodyPr/>
                  <a:lstStyle/>
                  <a:p>
                    <a:r>
                      <a:rPr lang="en-US" b="1"/>
                      <a:t>14%</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FC-49F2-A834-C77567FFFA33}"/>
                </c:ext>
                <c:ext xmlns:c15="http://schemas.microsoft.com/office/drawing/2012/chart" uri="{CE6537A1-D6FC-4f65-9D91-7224C49458BB}">
                  <c15:layout/>
                </c:ext>
              </c:extLst>
            </c:dLbl>
            <c:dLbl>
              <c:idx val="2"/>
              <c:layout/>
              <c:tx>
                <c:rich>
                  <a:bodyPr/>
                  <a:lstStyle/>
                  <a:p>
                    <a:r>
                      <a:rPr lang="en-US" b="1"/>
                      <a:t>7%</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FC-49F2-A834-C77567FFFA33}"/>
                </c:ext>
                <c:ext xmlns:c15="http://schemas.microsoft.com/office/drawing/2012/chart" uri="{CE6537A1-D6FC-4f65-9D91-7224C49458BB}">
                  <c15:layout/>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'Question 4'!$A$4:$A$6</c:f>
              <c:strCache>
                <c:ptCount val="3"/>
                <c:pt idx="0">
                  <c:v>Yes</c:v>
                </c:pt>
                <c:pt idx="1">
                  <c:v>No</c:v>
                </c:pt>
                <c:pt idx="2">
                  <c:v>I'm not sure/I don't know</c:v>
                </c:pt>
              </c:strCache>
            </c:strRef>
          </c:cat>
          <c:val>
            <c:numRef>
              <c:f>'Question 4'!$B$4:$B$6</c:f>
              <c:numCache>
                <c:formatCode>0.00%</c:formatCode>
                <c:ptCount val="3"/>
                <c:pt idx="0">
                  <c:v>0.78082191780821919</c:v>
                </c:pt>
                <c:pt idx="1">
                  <c:v>0.14383561643835616</c:v>
                </c:pt>
                <c:pt idx="2">
                  <c:v>7.5342465753424653E-2</c:v>
                </c:pt>
              </c:numCache>
            </c:numRef>
          </c:val>
          <c:extLst xmlns:c16r2="http://schemas.microsoft.com/office/drawing/2015/06/chart">
            <c:ext xmlns:c16="http://schemas.microsoft.com/office/drawing/2014/chart" uri="{C3380CC4-5D6E-409C-BE32-E72D297353CC}">
              <c16:uniqueId val="{00000003-3FFC-49F2-A834-C77567FFFA33}"/>
            </c:ext>
          </c:extLst>
        </c:ser>
        <c:dLbls>
          <c:showLegendKey val="0"/>
          <c:showVal val="0"/>
          <c:showCatName val="0"/>
          <c:showSerName val="0"/>
          <c:showPercent val="0"/>
          <c:showBubbleSize val="0"/>
        </c:dLbls>
        <c:gapWidth val="150"/>
        <c:axId val="213097544"/>
        <c:axId val="213097152"/>
      </c:barChart>
      <c:valAx>
        <c:axId val="213097152"/>
        <c:scaling>
          <c:orientation val="minMax"/>
        </c:scaling>
        <c:delete val="0"/>
        <c:axPos val="l"/>
        <c:majorGridlines>
          <c:spPr>
            <a:ln>
              <a:noFill/>
            </a:ln>
          </c:spPr>
        </c:majorGridlines>
        <c:numFmt formatCode="0%" sourceLinked="0"/>
        <c:majorTickMark val="out"/>
        <c:minorTickMark val="none"/>
        <c:tickLblPos val="nextTo"/>
        <c:crossAx val="213097544"/>
        <c:crosses val="autoZero"/>
        <c:crossBetween val="between"/>
      </c:valAx>
      <c:catAx>
        <c:axId val="213097544"/>
        <c:scaling>
          <c:orientation val="minMax"/>
        </c:scaling>
        <c:delete val="0"/>
        <c:axPos val="b"/>
        <c:numFmt formatCode="General" sourceLinked="1"/>
        <c:majorTickMark val="out"/>
        <c:minorTickMark val="none"/>
        <c:tickLblPos val="nextTo"/>
        <c:txPr>
          <a:bodyPr/>
          <a:lstStyle/>
          <a:p>
            <a:pPr>
              <a:defRPr b="1"/>
            </a:pPr>
            <a:endParaRPr lang="en-US"/>
          </a:p>
        </c:txPr>
        <c:crossAx val="213097152"/>
        <c:crosses val="autoZero"/>
        <c:auto val="0"/>
        <c:lblAlgn val="ctr"/>
        <c:lblOffset val="100"/>
        <c:noMultiLvlLbl val="0"/>
      </c:catAx>
    </c:plotArea>
    <c:plotVisOnly val="0"/>
    <c:dispBlanksAs val="gap"/>
    <c:showDLblsOverMax val="0"/>
  </c:chart>
  <c:spPr>
    <a:solidFill>
      <a:sysClr val="window" lastClr="FFFFFF"/>
    </a:solidFill>
    <a:ln w="25400" cap="flat" cmpd="sng" algn="ctr">
      <a:solidFill>
        <a:srgbClr val="C0504D"/>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800" b="1" dirty="0">
                <a:solidFill>
                  <a:srgbClr val="0070C0"/>
                </a:solidFill>
                <a:latin typeface="+mn-lt"/>
              </a:rPr>
              <a:t>Should women and adolescent girls who are starting ART for the first time be started on ART that contains </a:t>
            </a:r>
            <a:r>
              <a:rPr lang="en-US" sz="2800" b="1" dirty="0" err="1">
                <a:solidFill>
                  <a:srgbClr val="0070C0"/>
                </a:solidFill>
                <a:latin typeface="+mn-lt"/>
              </a:rPr>
              <a:t>dolutegravir</a:t>
            </a:r>
            <a:r>
              <a:rPr lang="en-US" sz="2800" b="1" dirty="0" smtClean="0">
                <a:solidFill>
                  <a:srgbClr val="0070C0"/>
                </a:solidFill>
                <a:latin typeface="+mn-lt"/>
              </a:rPr>
              <a:t>? (N=51)</a:t>
            </a:r>
            <a:endParaRPr lang="en-US" sz="2800" b="1" dirty="0">
              <a:solidFill>
                <a:srgbClr val="0070C0"/>
              </a:solidFill>
              <a:latin typeface="+mn-lt"/>
            </a:endParaRPr>
          </a:p>
        </c:rich>
      </c:tx>
      <c:layout/>
      <c:overlay val="0"/>
    </c:title>
    <c:autoTitleDeleted val="0"/>
    <c:plotArea>
      <c:layout/>
      <c:barChart>
        <c:barDir val="col"/>
        <c:grouping val="clustered"/>
        <c:varyColors val="0"/>
        <c:ser>
          <c:idx val="0"/>
          <c:order val="0"/>
          <c:tx>
            <c:strRef>
              <c:f>'Question 6'!$B$3</c:f>
              <c:strCache>
                <c:ptCount val="1"/>
                <c:pt idx="0">
                  <c:v>Responses</c:v>
                </c:pt>
              </c:strCache>
            </c:strRef>
          </c:tx>
          <c:spPr>
            <a:solidFill>
              <a:srgbClr val="00BF6F"/>
            </a:solidFill>
            <a:ln>
              <a:prstDash val="solid"/>
            </a:ln>
          </c:spPr>
          <c:invertIfNegative val="0"/>
          <c:dPt>
            <c:idx val="0"/>
            <c:invertIfNegative val="0"/>
            <c:bubble3D val="0"/>
            <c:spPr>
              <a:solidFill>
                <a:srgbClr val="33CC33"/>
              </a:solidFill>
              <a:ln>
                <a:prstDash val="solid"/>
              </a:ln>
            </c:spPr>
          </c:dPt>
          <c:dPt>
            <c:idx val="1"/>
            <c:invertIfNegative val="0"/>
            <c:bubble3D val="0"/>
            <c:spPr>
              <a:solidFill>
                <a:srgbClr val="FF0000"/>
              </a:solidFill>
              <a:ln>
                <a:prstDash val="solid"/>
              </a:ln>
            </c:spPr>
          </c:dPt>
          <c:dPt>
            <c:idx val="2"/>
            <c:invertIfNegative val="0"/>
            <c:bubble3D val="0"/>
            <c:spPr>
              <a:solidFill>
                <a:srgbClr val="FFC000"/>
              </a:solidFill>
              <a:ln>
                <a:prstDash val="solid"/>
              </a:ln>
            </c:spPr>
          </c:dPt>
          <c:dLbls>
            <c:dLbl>
              <c:idx val="0"/>
              <c:layout/>
              <c:tx>
                <c:rich>
                  <a:bodyPr/>
                  <a:lstStyle/>
                  <a:p>
                    <a:pPr>
                      <a:defRPr sz="1400" b="1"/>
                    </a:pPr>
                    <a:r>
                      <a:rPr lang="en-US" sz="1400" b="1"/>
                      <a:t>37%</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b="1"/>
                      <a:t>37%</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a:defRPr sz="1400" b="1"/>
                    </a:pPr>
                    <a:r>
                      <a:rPr lang="en-US" sz="1400" b="1"/>
                      <a:t>20%</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pPr>
                      <a:defRPr sz="1400" b="1"/>
                    </a:pPr>
                    <a:r>
                      <a:rPr lang="en-US" sz="1400" b="1"/>
                      <a:t>6%</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spPr>
              <a:solidFill>
                <a:srgbClr val="FF0000"/>
              </a:solidFill>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6'!$A$4:$A$7</c:f>
              <c:strCache>
                <c:ptCount val="4"/>
                <c:pt idx="0">
                  <c:v>Yes</c:v>
                </c:pt>
                <c:pt idx="1">
                  <c:v>No</c:v>
                </c:pt>
                <c:pt idx="2">
                  <c:v>I’m not sure/ I don’t know</c:v>
                </c:pt>
                <c:pt idx="3">
                  <c:v>Other (please comment)</c:v>
                </c:pt>
              </c:strCache>
            </c:strRef>
          </c:cat>
          <c:val>
            <c:numRef>
              <c:f>'Question 6'!$B$4:$B$7</c:f>
              <c:numCache>
                <c:formatCode>0.00%</c:formatCode>
                <c:ptCount val="4"/>
                <c:pt idx="0">
                  <c:v>0.3725</c:v>
                </c:pt>
                <c:pt idx="1">
                  <c:v>0.3725</c:v>
                </c:pt>
                <c:pt idx="2">
                  <c:v>0.1961</c:v>
                </c:pt>
                <c:pt idx="3">
                  <c:v>5.8799999999999998E-2</c:v>
                </c:pt>
              </c:numCache>
            </c:numRef>
          </c:val>
        </c:ser>
        <c:dLbls>
          <c:showLegendKey val="0"/>
          <c:showVal val="0"/>
          <c:showCatName val="0"/>
          <c:showSerName val="0"/>
          <c:showPercent val="0"/>
          <c:showBubbleSize val="0"/>
        </c:dLbls>
        <c:gapWidth val="150"/>
        <c:axId val="215484992"/>
        <c:axId val="215484600"/>
      </c:barChart>
      <c:valAx>
        <c:axId val="215484600"/>
        <c:scaling>
          <c:orientation val="minMax"/>
        </c:scaling>
        <c:delete val="0"/>
        <c:axPos val="l"/>
        <c:majorGridlines>
          <c:spPr>
            <a:ln>
              <a:noFill/>
            </a:ln>
          </c:spPr>
        </c:majorGridlines>
        <c:numFmt formatCode="0.00%" sourceLinked="1"/>
        <c:majorTickMark val="out"/>
        <c:minorTickMark val="none"/>
        <c:tickLblPos val="nextTo"/>
        <c:crossAx val="215484992"/>
        <c:crosses val="autoZero"/>
        <c:crossBetween val="between"/>
      </c:valAx>
      <c:catAx>
        <c:axId val="215484992"/>
        <c:scaling>
          <c:orientation val="minMax"/>
        </c:scaling>
        <c:delete val="0"/>
        <c:axPos val="b"/>
        <c:numFmt formatCode="General" sourceLinked="0"/>
        <c:majorTickMark val="out"/>
        <c:minorTickMark val="none"/>
        <c:tickLblPos val="nextTo"/>
        <c:txPr>
          <a:bodyPr/>
          <a:lstStyle/>
          <a:p>
            <a:pPr>
              <a:defRPr sz="1600" b="1"/>
            </a:pPr>
            <a:endParaRPr lang="en-US"/>
          </a:p>
        </c:txPr>
        <c:crossAx val="215484600"/>
        <c:crosses val="autoZero"/>
        <c:auto val="0"/>
        <c:lblAlgn val="ctr"/>
        <c:lblOffset val="100"/>
        <c:noMultiLvlLbl val="0"/>
      </c:catAx>
    </c:plotArea>
    <c:plotVisOnly val="0"/>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GB" sz="1800" dirty="0" smtClean="0"/>
              <a:t>In</a:t>
            </a:r>
            <a:r>
              <a:rPr lang="en-GB" sz="1800" baseline="0" dirty="0" smtClean="0"/>
              <a:t> what country do you live? N=51</a:t>
            </a:r>
            <a:endParaRPr lang="en-US" sz="1800" dirty="0"/>
          </a:p>
        </c:rich>
      </c:tx>
      <c:layout>
        <c:manualLayout>
          <c:xMode val="edge"/>
          <c:yMode val="edge"/>
          <c:x val="0.28174771556333233"/>
          <c:y val="6.5431325487076057E-4"/>
        </c:manualLayout>
      </c:layout>
      <c:overlay val="0"/>
    </c:title>
    <c:autoTitleDeleted val="0"/>
    <c:plotArea>
      <c:layout/>
      <c:pieChart>
        <c:varyColors val="1"/>
        <c:ser>
          <c:idx val="0"/>
          <c:order val="0"/>
          <c:dLbls>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800" b="1">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'Question 2'!$A$35:$A$197</c:f>
              <c:strCache>
                <c:ptCount val="13"/>
                <c:pt idx="0">
                  <c:v>Canada</c:v>
                </c:pt>
                <c:pt idx="1">
                  <c:v>Ghana</c:v>
                </c:pt>
                <c:pt idx="2">
                  <c:v>Jamaica</c:v>
                </c:pt>
                <c:pt idx="3">
                  <c:v>Kenya</c:v>
                </c:pt>
                <c:pt idx="4">
                  <c:v>Madagascar</c:v>
                </c:pt>
                <c:pt idx="5">
                  <c:v>Malawi</c:v>
                </c:pt>
                <c:pt idx="6">
                  <c:v>Namibia</c:v>
                </c:pt>
                <c:pt idx="7">
                  <c:v>Nepal</c:v>
                </c:pt>
                <c:pt idx="8">
                  <c:v>Nigeria</c:v>
                </c:pt>
                <c:pt idx="9">
                  <c:v>Trinidad and Tobago</c:v>
                </c:pt>
                <c:pt idx="10">
                  <c:v>United Republic of Tanzania</c:v>
                </c:pt>
                <c:pt idx="11">
                  <c:v>United States of America</c:v>
                </c:pt>
                <c:pt idx="12">
                  <c:v>Zimbabwe</c:v>
                </c:pt>
              </c:strCache>
            </c:strRef>
          </c:cat>
          <c:val>
            <c:numRef>
              <c:f>'Question 2'!$B$35:$B$197</c:f>
              <c:numCache>
                <c:formatCode>0.00%</c:formatCode>
                <c:ptCount val="13"/>
                <c:pt idx="0">
                  <c:v>5.8799999999999998E-2</c:v>
                </c:pt>
                <c:pt idx="1">
                  <c:v>1.9599999999999999E-2</c:v>
                </c:pt>
                <c:pt idx="2">
                  <c:v>3.9199999999999999E-2</c:v>
                </c:pt>
                <c:pt idx="3">
                  <c:v>0.54899999999999993</c:v>
                </c:pt>
                <c:pt idx="4">
                  <c:v>1.9599999999999999E-2</c:v>
                </c:pt>
                <c:pt idx="5">
                  <c:v>7.8399999999999997E-2</c:v>
                </c:pt>
                <c:pt idx="6">
                  <c:v>1.9599999999999999E-2</c:v>
                </c:pt>
                <c:pt idx="7">
                  <c:v>1.9599999999999999E-2</c:v>
                </c:pt>
                <c:pt idx="8">
                  <c:v>9.8000000000000004E-2</c:v>
                </c:pt>
                <c:pt idx="9">
                  <c:v>1.9599999999999999E-2</c:v>
                </c:pt>
                <c:pt idx="10">
                  <c:v>1.9599999999999999E-2</c:v>
                </c:pt>
                <c:pt idx="11">
                  <c:v>3.9199999999999999E-2</c:v>
                </c:pt>
                <c:pt idx="12">
                  <c:v>1.9599999999999999E-2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000" b="1" dirty="0">
                <a:solidFill>
                  <a:srgbClr val="0070C0"/>
                </a:solidFill>
              </a:rPr>
              <a:t>Should women and adolescent girls who are taking ART that includes </a:t>
            </a:r>
            <a:r>
              <a:rPr lang="en-US" sz="2000" b="1" dirty="0" smtClean="0">
                <a:solidFill>
                  <a:srgbClr val="0070C0"/>
                </a:solidFill>
              </a:rPr>
              <a:t>EFV</a:t>
            </a:r>
            <a:r>
              <a:rPr lang="en-US" sz="2000" b="1" baseline="0" dirty="0" smtClean="0">
                <a:solidFill>
                  <a:srgbClr val="0070C0"/>
                </a:solidFill>
              </a:rPr>
              <a:t> </a:t>
            </a:r>
            <a:r>
              <a:rPr lang="en-US" sz="2000" b="1" dirty="0" smtClean="0">
                <a:solidFill>
                  <a:srgbClr val="0070C0"/>
                </a:solidFill>
              </a:rPr>
              <a:t>600 </a:t>
            </a:r>
            <a:r>
              <a:rPr lang="en-US" sz="2000" b="1" dirty="0">
                <a:solidFill>
                  <a:srgbClr val="0070C0"/>
                </a:solidFill>
              </a:rPr>
              <a:t>mg, be changed to ART treatment that contains </a:t>
            </a:r>
            <a:r>
              <a:rPr lang="en-US" sz="2000" b="1" dirty="0" smtClean="0">
                <a:solidFill>
                  <a:srgbClr val="0070C0"/>
                </a:solidFill>
              </a:rPr>
              <a:t>DTG</a:t>
            </a:r>
            <a:r>
              <a:rPr lang="en-US" sz="2000" b="1" baseline="0" dirty="0" smtClean="0">
                <a:solidFill>
                  <a:srgbClr val="0070C0"/>
                </a:solidFill>
              </a:rPr>
              <a:t> </a:t>
            </a:r>
            <a:r>
              <a:rPr lang="en-US" sz="2000" b="1" dirty="0" smtClean="0">
                <a:solidFill>
                  <a:srgbClr val="0070C0"/>
                </a:solidFill>
              </a:rPr>
              <a:t>if </a:t>
            </a:r>
            <a:r>
              <a:rPr lang="en-US" sz="2000" b="1" dirty="0">
                <a:solidFill>
                  <a:srgbClr val="0070C0"/>
                </a:solidFill>
              </a:rPr>
              <a:t>they are well, don’t have any side effects and are stable on treatment with </a:t>
            </a:r>
            <a:r>
              <a:rPr lang="en-US" sz="2000" b="1" dirty="0" err="1">
                <a:solidFill>
                  <a:srgbClr val="0070C0"/>
                </a:solidFill>
              </a:rPr>
              <a:t>efavirenz</a:t>
            </a:r>
            <a:r>
              <a:rPr lang="en-US" sz="2000" b="1" dirty="0">
                <a:solidFill>
                  <a:srgbClr val="0070C0"/>
                </a:solidFill>
              </a:rPr>
              <a:t>?</a:t>
            </a:r>
          </a:p>
        </c:rich>
      </c:tx>
      <c:overlay val="0"/>
    </c:title>
    <c:autoTitleDeleted val="0"/>
    <c:plotArea>
      <c:layout/>
      <c:barChart>
        <c:barDir val="col"/>
        <c:grouping val="clustered"/>
        <c:varyColors val="0"/>
        <c:ser>
          <c:idx val="0"/>
          <c:order val="0"/>
          <c:tx>
            <c:strRef>
              <c:f>'Question 7'!$B$3</c:f>
              <c:strCache>
                <c:ptCount val="1"/>
                <c:pt idx="0">
                  <c:v>Responses</c:v>
                </c:pt>
              </c:strCache>
            </c:strRef>
          </c:tx>
          <c:spPr>
            <a:solidFill>
              <a:srgbClr val="00BF6F"/>
            </a:solidFill>
            <a:ln>
              <a:prstDash val="solid"/>
            </a:ln>
          </c:spPr>
          <c:invertIfNegative val="0"/>
          <c:dPt>
            <c:idx val="0"/>
            <c:invertIfNegative val="0"/>
            <c:bubble3D val="0"/>
            <c:spPr>
              <a:solidFill>
                <a:srgbClr val="33CC33"/>
              </a:solidFill>
              <a:ln>
                <a:prstDash val="solid"/>
              </a:ln>
            </c:spPr>
          </c:dPt>
          <c:dPt>
            <c:idx val="1"/>
            <c:invertIfNegative val="0"/>
            <c:bubble3D val="0"/>
            <c:spPr>
              <a:solidFill>
                <a:srgbClr val="FF0000"/>
              </a:solidFill>
              <a:ln>
                <a:prstDash val="solid"/>
              </a:ln>
            </c:spPr>
          </c:dPt>
          <c:dPt>
            <c:idx val="2"/>
            <c:invertIfNegative val="0"/>
            <c:bubble3D val="0"/>
            <c:spPr>
              <a:solidFill>
                <a:srgbClr val="FFC000"/>
              </a:solidFill>
              <a:ln>
                <a:prstDash val="solid"/>
              </a:ln>
            </c:spPr>
          </c:dPt>
          <c:dLbls>
            <c:dLbl>
              <c:idx val="0"/>
              <c:tx>
                <c:rich>
                  <a:bodyPr/>
                  <a:lstStyle/>
                  <a:p>
                    <a:r>
                      <a:rPr lang="en-US" sz="1600" b="1"/>
                      <a:t>25%</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600" b="1"/>
                      <a:t>25%</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600" b="1"/>
                      <a:t>43%</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600" b="1"/>
                      <a:t>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600" b="1"/>
                      <a:t>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7'!$A$4:$A$8</c:f>
              <c:strCache>
                <c:ptCount val="5"/>
                <c:pt idx="0">
                  <c:v>Yes</c:v>
                </c:pt>
                <c:pt idx="1">
                  <c:v>No</c:v>
                </c:pt>
                <c:pt idx="2">
                  <c:v>They should have a choice whether to change to dolutegravir or stay on their current treatment</c:v>
                </c:pt>
                <c:pt idx="3">
                  <c:v>I'm not sure/I don't know</c:v>
                </c:pt>
                <c:pt idx="4">
                  <c:v>Other (please comment)</c:v>
                </c:pt>
              </c:strCache>
            </c:strRef>
          </c:cat>
          <c:val>
            <c:numRef>
              <c:f>'Question 7'!$B$4:$B$8</c:f>
              <c:numCache>
                <c:formatCode>0.00%</c:formatCode>
                <c:ptCount val="5"/>
                <c:pt idx="0">
                  <c:v>0.25490000000000002</c:v>
                </c:pt>
                <c:pt idx="1">
                  <c:v>0.25490000000000002</c:v>
                </c:pt>
                <c:pt idx="2">
                  <c:v>0.43140000000000001</c:v>
                </c:pt>
                <c:pt idx="3">
                  <c:v>3.9199999999999999E-2</c:v>
                </c:pt>
                <c:pt idx="4">
                  <c:v>1.9599999999999999E-2</c:v>
                </c:pt>
              </c:numCache>
            </c:numRef>
          </c:val>
        </c:ser>
        <c:dLbls>
          <c:showLegendKey val="0"/>
          <c:showVal val="0"/>
          <c:showCatName val="0"/>
          <c:showSerName val="0"/>
          <c:showPercent val="0"/>
          <c:showBubbleSize val="0"/>
        </c:dLbls>
        <c:gapWidth val="150"/>
        <c:axId val="215486560"/>
        <c:axId val="215486168"/>
      </c:barChart>
      <c:valAx>
        <c:axId val="215486168"/>
        <c:scaling>
          <c:orientation val="minMax"/>
        </c:scaling>
        <c:delete val="0"/>
        <c:axPos val="l"/>
        <c:majorGridlines>
          <c:spPr>
            <a:ln>
              <a:noFill/>
            </a:ln>
          </c:spPr>
        </c:majorGridlines>
        <c:numFmt formatCode="0.00%" sourceLinked="1"/>
        <c:majorTickMark val="out"/>
        <c:minorTickMark val="none"/>
        <c:tickLblPos val="nextTo"/>
        <c:crossAx val="215486560"/>
        <c:crosses val="autoZero"/>
        <c:crossBetween val="between"/>
      </c:valAx>
      <c:catAx>
        <c:axId val="215486560"/>
        <c:scaling>
          <c:orientation val="minMax"/>
        </c:scaling>
        <c:delete val="0"/>
        <c:axPos val="b"/>
        <c:numFmt formatCode="General" sourceLinked="0"/>
        <c:majorTickMark val="out"/>
        <c:minorTickMark val="none"/>
        <c:tickLblPos val="nextTo"/>
        <c:txPr>
          <a:bodyPr/>
          <a:lstStyle/>
          <a:p>
            <a:pPr>
              <a:defRPr sz="1600" b="1"/>
            </a:pPr>
            <a:endParaRPr lang="en-US"/>
          </a:p>
        </c:txPr>
        <c:crossAx val="215486168"/>
        <c:crosses val="autoZero"/>
        <c:auto val="0"/>
        <c:lblAlgn val="ctr"/>
        <c:lblOffset val="100"/>
        <c:noMultiLvlLbl val="0"/>
      </c:catAx>
    </c:plotArea>
    <c:plotVisOnly val="0"/>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000" b="1" dirty="0">
                <a:solidFill>
                  <a:srgbClr val="0070C0"/>
                </a:solidFill>
              </a:rPr>
              <a:t>If your health provider said you could only take </a:t>
            </a:r>
            <a:r>
              <a:rPr lang="en-US" sz="2000" b="1" dirty="0" smtClean="0">
                <a:solidFill>
                  <a:srgbClr val="0070C0"/>
                </a:solidFill>
              </a:rPr>
              <a:t>DTG</a:t>
            </a:r>
            <a:r>
              <a:rPr lang="en-US" sz="2000" b="1" baseline="0" dirty="0" smtClean="0">
                <a:solidFill>
                  <a:srgbClr val="0070C0"/>
                </a:solidFill>
              </a:rPr>
              <a:t> if </a:t>
            </a:r>
            <a:r>
              <a:rPr lang="en-US" sz="2000" b="1" dirty="0" smtClean="0">
                <a:solidFill>
                  <a:srgbClr val="0070C0"/>
                </a:solidFill>
              </a:rPr>
              <a:t>you </a:t>
            </a:r>
            <a:r>
              <a:rPr lang="en-US" sz="2000" b="1" dirty="0">
                <a:solidFill>
                  <a:srgbClr val="0070C0"/>
                </a:solidFill>
              </a:rPr>
              <a:t>also took contraception, because of a potential risk of birth defects when </a:t>
            </a:r>
            <a:r>
              <a:rPr lang="en-US" sz="2000" b="1" dirty="0" smtClean="0">
                <a:solidFill>
                  <a:srgbClr val="0070C0"/>
                </a:solidFill>
              </a:rPr>
              <a:t>DTG</a:t>
            </a:r>
            <a:r>
              <a:rPr lang="en-US" sz="2000" b="1" baseline="0" dirty="0" smtClean="0">
                <a:solidFill>
                  <a:srgbClr val="0070C0"/>
                </a:solidFill>
              </a:rPr>
              <a:t> </a:t>
            </a:r>
            <a:r>
              <a:rPr lang="en-US" sz="2000" b="1" dirty="0" smtClean="0">
                <a:solidFill>
                  <a:srgbClr val="0070C0"/>
                </a:solidFill>
              </a:rPr>
              <a:t>is </a:t>
            </a:r>
            <a:r>
              <a:rPr lang="en-US" sz="2000" b="1" dirty="0">
                <a:solidFill>
                  <a:srgbClr val="0070C0"/>
                </a:solidFill>
              </a:rPr>
              <a:t>taken very early in pregnancy when you may not yet know that you are pregnant, how would </a:t>
            </a:r>
            <a:r>
              <a:rPr lang="en-US" sz="2000" b="1" dirty="0" smtClean="0">
                <a:solidFill>
                  <a:srgbClr val="0070C0"/>
                </a:solidFill>
              </a:rPr>
              <a:t>you respond</a:t>
            </a:r>
            <a:r>
              <a:rPr lang="en-US" sz="2000" dirty="0" smtClean="0">
                <a:solidFill>
                  <a:srgbClr val="0070C0"/>
                </a:solidFill>
              </a:rPr>
              <a:t>?</a:t>
            </a:r>
            <a:endParaRPr lang="en-US" sz="2000" dirty="0">
              <a:solidFill>
                <a:srgbClr val="0070C0"/>
              </a:solidFill>
            </a:endParaRPr>
          </a:p>
        </c:rich>
      </c:tx>
      <c:overlay val="0"/>
    </c:title>
    <c:autoTitleDeleted val="0"/>
    <c:plotArea>
      <c:layout>
        <c:manualLayout>
          <c:layoutTarget val="inner"/>
          <c:xMode val="edge"/>
          <c:yMode val="edge"/>
          <c:x val="8.4804585663901186E-2"/>
          <c:y val="0.24078641526802885"/>
          <c:w val="0.77262759557822658"/>
          <c:h val="0.45723187524315201"/>
        </c:manualLayout>
      </c:layout>
      <c:barChart>
        <c:barDir val="col"/>
        <c:grouping val="clustered"/>
        <c:varyColors val="0"/>
        <c:ser>
          <c:idx val="0"/>
          <c:order val="0"/>
          <c:tx>
            <c:strRef>
              <c:f>'Question 9'!$B$3</c:f>
              <c:strCache>
                <c:ptCount val="1"/>
                <c:pt idx="0">
                  <c:v>Responses</c:v>
                </c:pt>
              </c:strCache>
            </c:strRef>
          </c:tx>
          <c:spPr>
            <a:solidFill>
              <a:srgbClr val="00BF6F"/>
            </a:solidFill>
            <a:ln>
              <a:prstDash val="solid"/>
            </a:ln>
          </c:spPr>
          <c:invertIfNegative val="0"/>
          <c:dPt>
            <c:idx val="0"/>
            <c:invertIfNegative val="0"/>
            <c:bubble3D val="0"/>
            <c:spPr>
              <a:solidFill>
                <a:srgbClr val="33CC33"/>
              </a:solidFill>
              <a:ln>
                <a:prstDash val="solid"/>
              </a:ln>
            </c:spPr>
          </c:dPt>
          <c:dPt>
            <c:idx val="1"/>
            <c:invertIfNegative val="0"/>
            <c:bubble3D val="0"/>
            <c:spPr>
              <a:solidFill>
                <a:srgbClr val="FF0000"/>
              </a:solidFill>
              <a:ln>
                <a:prstDash val="solid"/>
              </a:ln>
            </c:spPr>
          </c:dPt>
          <c:dPt>
            <c:idx val="2"/>
            <c:invertIfNegative val="0"/>
            <c:bubble3D val="0"/>
            <c:spPr>
              <a:solidFill>
                <a:srgbClr val="FFC000"/>
              </a:solidFill>
              <a:ln>
                <a:prstDash val="solid"/>
              </a:ln>
            </c:spPr>
          </c:dPt>
          <c:dLbls>
            <c:dLbl>
              <c:idx val="0"/>
              <c:tx>
                <c:rich>
                  <a:bodyPr/>
                  <a:lstStyle/>
                  <a:p>
                    <a:r>
                      <a:rPr lang="en-US" sz="1600" b="1"/>
                      <a:t>22%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600" b="1"/>
                      <a:t>20%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600" b="1"/>
                      <a:t>57%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600" b="1"/>
                      <a:t>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9'!$A$4:$A$7</c:f>
              <c:strCache>
                <c:ptCount val="4"/>
                <c:pt idx="0">
                  <c:v>I would follow the advice of my health provider</c:v>
                </c:pt>
                <c:pt idx="1">
                  <c:v>I would not take dolutegravir, and stay with my current treatment</c:v>
                </c:pt>
                <c:pt idx="2">
                  <c:v>I want the health provider to give me information on the risks and support available, and I can then decide for myself whether to take dolutegravir with or without conception</c:v>
                </c:pt>
                <c:pt idx="3">
                  <c:v>I’m not sure/ I don’t know</c:v>
                </c:pt>
              </c:strCache>
            </c:strRef>
          </c:cat>
          <c:val>
            <c:numRef>
              <c:f>'Question 9'!$B$4:$B$7</c:f>
              <c:numCache>
                <c:formatCode>0.00%</c:formatCode>
                <c:ptCount val="4"/>
                <c:pt idx="0">
                  <c:v>0.2157</c:v>
                </c:pt>
                <c:pt idx="1">
                  <c:v>0.1961</c:v>
                </c:pt>
                <c:pt idx="2">
                  <c:v>0.56859999999999999</c:v>
                </c:pt>
                <c:pt idx="3">
                  <c:v>1.9599999999999999E-2</c:v>
                </c:pt>
              </c:numCache>
            </c:numRef>
          </c:val>
        </c:ser>
        <c:dLbls>
          <c:dLblPos val="ctr"/>
          <c:showLegendKey val="0"/>
          <c:showVal val="1"/>
          <c:showCatName val="0"/>
          <c:showSerName val="0"/>
          <c:showPercent val="0"/>
          <c:showBubbleSize val="0"/>
        </c:dLbls>
        <c:gapWidth val="150"/>
        <c:axId val="215487736"/>
        <c:axId val="215487344"/>
      </c:barChart>
      <c:valAx>
        <c:axId val="215487344"/>
        <c:scaling>
          <c:orientation val="minMax"/>
        </c:scaling>
        <c:delete val="0"/>
        <c:axPos val="l"/>
        <c:majorGridlines>
          <c:spPr>
            <a:ln>
              <a:noFill/>
            </a:ln>
          </c:spPr>
        </c:majorGridlines>
        <c:numFmt formatCode="0.00%" sourceLinked="1"/>
        <c:majorTickMark val="out"/>
        <c:minorTickMark val="none"/>
        <c:tickLblPos val="nextTo"/>
        <c:crossAx val="215487736"/>
        <c:crosses val="autoZero"/>
        <c:crossBetween val="between"/>
      </c:valAx>
      <c:catAx>
        <c:axId val="215487736"/>
        <c:scaling>
          <c:orientation val="minMax"/>
        </c:scaling>
        <c:delete val="0"/>
        <c:axPos val="b"/>
        <c:numFmt formatCode="General" sourceLinked="0"/>
        <c:majorTickMark val="out"/>
        <c:minorTickMark val="none"/>
        <c:tickLblPos val="nextTo"/>
        <c:txPr>
          <a:bodyPr/>
          <a:lstStyle/>
          <a:p>
            <a:pPr>
              <a:defRPr sz="1200"/>
            </a:pPr>
            <a:endParaRPr lang="en-US"/>
          </a:p>
        </c:txPr>
        <c:crossAx val="215487344"/>
        <c:crosses val="autoZero"/>
        <c:auto val="0"/>
        <c:lblAlgn val="ctr"/>
        <c:lblOffset val="100"/>
        <c:noMultiLvlLbl val="0"/>
      </c:catAx>
    </c:plotArea>
    <c:plotVisOnly val="0"/>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'Question 12'!$B$3</c:f>
              <c:strCache>
                <c:ptCount val="1"/>
                <c:pt idx="0">
                  <c:v>Responses</c:v>
                </c:pt>
              </c:strCache>
            </c:strRef>
          </c:tx>
          <c:spPr>
            <a:solidFill>
              <a:srgbClr val="00BF6F"/>
            </a:solidFill>
            <a:ln>
              <a:prstDash val="solid"/>
            </a:ln>
          </c:spPr>
          <c:invertIfNegative val="0"/>
          <c:dLbls>
            <c:dLbl>
              <c:idx val="0"/>
              <c:tx>
                <c:rich>
                  <a:bodyPr/>
                  <a:lstStyle/>
                  <a:p>
                    <a:r>
                      <a:rPr lang="en-US" sz="1400" b="1"/>
                      <a:t>37%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b="1"/>
                      <a:t>39%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400" b="1"/>
                      <a:t>16%</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b="1"/>
                      <a:t>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400" b="1"/>
                      <a:t>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12'!$A$4:$A$8</c:f>
              <c:strCache>
                <c:ptCount val="5"/>
                <c:pt idx="0">
                  <c:v>I would prefer to have the choice to change my current ART medicine to DTG</c:v>
                </c:pt>
                <c:pt idx="1">
                  <c:v>I would prefer to stay with efavirenz until the risk  is better understood</c:v>
                </c:pt>
                <c:pt idx="2">
                  <c:v>I value highly a healthy pregnancy and would take all precautions to avoid a drug risky for pregnancy , even if it means I do not take a drug that might be better for me</c:v>
                </c:pt>
                <c:pt idx="3">
                  <c:v>No opinion</c:v>
                </c:pt>
                <c:pt idx="4">
                  <c:v>Other (please comment)</c:v>
                </c:pt>
              </c:strCache>
            </c:strRef>
          </c:cat>
          <c:val>
            <c:numRef>
              <c:f>'Question 12'!$B$4:$B$8</c:f>
              <c:numCache>
                <c:formatCode>0.00%</c:formatCode>
                <c:ptCount val="5"/>
                <c:pt idx="0">
                  <c:v>0.3725</c:v>
                </c:pt>
                <c:pt idx="1">
                  <c:v>0.39219999999999999</c:v>
                </c:pt>
                <c:pt idx="2">
                  <c:v>0.15690000000000001</c:v>
                </c:pt>
                <c:pt idx="3">
                  <c:v>3.9199999999999999E-2</c:v>
                </c:pt>
                <c:pt idx="4">
                  <c:v>3.9199999999999999E-2</c:v>
                </c:pt>
              </c:numCache>
            </c:numRef>
          </c:val>
        </c:ser>
        <c:dLbls>
          <c:dLblPos val="ctr"/>
          <c:showLegendKey val="0"/>
          <c:showVal val="1"/>
          <c:showCatName val="0"/>
          <c:showSerName val="0"/>
          <c:showPercent val="0"/>
          <c:showBubbleSize val="0"/>
        </c:dLbls>
        <c:gapWidth val="150"/>
        <c:axId val="215255480"/>
        <c:axId val="215255088"/>
      </c:barChart>
      <c:valAx>
        <c:axId val="215255088"/>
        <c:scaling>
          <c:orientation val="minMax"/>
        </c:scaling>
        <c:delete val="0"/>
        <c:axPos val="l"/>
        <c:majorGridlines>
          <c:spPr>
            <a:ln>
              <a:noFill/>
            </a:ln>
          </c:spPr>
        </c:majorGridlines>
        <c:numFmt formatCode="0.00%" sourceLinked="1"/>
        <c:majorTickMark val="out"/>
        <c:minorTickMark val="none"/>
        <c:tickLblPos val="nextTo"/>
        <c:crossAx val="215255480"/>
        <c:crosses val="autoZero"/>
        <c:crossBetween val="between"/>
      </c:valAx>
      <c:catAx>
        <c:axId val="215255480"/>
        <c:scaling>
          <c:orientation val="minMax"/>
        </c:scaling>
        <c:delete val="0"/>
        <c:axPos val="b"/>
        <c:numFmt formatCode="General" sourceLinked="0"/>
        <c:majorTickMark val="out"/>
        <c:minorTickMark val="none"/>
        <c:tickLblPos val="nextTo"/>
        <c:txPr>
          <a:bodyPr/>
          <a:lstStyle/>
          <a:p>
            <a:pPr>
              <a:defRPr sz="1200" b="1"/>
            </a:pPr>
            <a:endParaRPr lang="en-US"/>
          </a:p>
        </c:txPr>
        <c:crossAx val="215255088"/>
        <c:crosses val="autoZero"/>
        <c:auto val="0"/>
        <c:lblAlgn val="ctr"/>
        <c:lblOffset val="100"/>
        <c:noMultiLvlLbl val="0"/>
      </c:catAx>
    </c:plotArea>
    <c:plotVisOnly val="0"/>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1200" b="1" dirty="0"/>
              <a:t>Medicine that is used to treat TB (rifampicin) lowers the concentration of </a:t>
            </a:r>
            <a:r>
              <a:rPr lang="en-US" sz="1200" b="1" dirty="0" err="1"/>
              <a:t>dolutegravir</a:t>
            </a:r>
            <a:r>
              <a:rPr lang="en-US" sz="1200" b="1" dirty="0"/>
              <a:t> in the blood, making it less effective. This means that people with both TB and HIV who are taking ART that contains </a:t>
            </a:r>
            <a:r>
              <a:rPr lang="en-US" sz="1200" b="1" dirty="0" err="1"/>
              <a:t>dolutegravir</a:t>
            </a:r>
            <a:r>
              <a:rPr lang="en-US" sz="1200" b="1" dirty="0"/>
              <a:t> need to take an extra </a:t>
            </a:r>
            <a:r>
              <a:rPr lang="en-US" sz="1200" b="1" dirty="0" err="1" smtClean="0"/>
              <a:t>dolutegravir</a:t>
            </a:r>
            <a:r>
              <a:rPr lang="en-US" sz="1200" b="1" baseline="0" smtClean="0"/>
              <a:t> </a:t>
            </a:r>
            <a:endParaRPr lang="en-US" sz="1200" b="1" dirty="0"/>
          </a:p>
        </c:rich>
      </c:tx>
      <c:overlay val="0"/>
    </c:title>
    <c:autoTitleDeleted val="0"/>
    <c:plotArea>
      <c:layout/>
      <c:barChart>
        <c:barDir val="col"/>
        <c:grouping val="clustered"/>
        <c:varyColors val="0"/>
        <c:ser>
          <c:idx val="0"/>
          <c:order val="0"/>
          <c:tx>
            <c:strRef>
              <c:f>'Question 13'!$B$3</c:f>
              <c:strCache>
                <c:ptCount val="1"/>
                <c:pt idx="0">
                  <c:v>Responses</c:v>
                </c:pt>
              </c:strCache>
            </c:strRef>
          </c:tx>
          <c:spPr>
            <a:solidFill>
              <a:srgbClr val="00BF6F"/>
            </a:solidFill>
            <a:ln>
              <a:prstDash val="solid"/>
            </a:ln>
          </c:spPr>
          <c:invertIfNegative val="0"/>
          <c:dLbls>
            <c:dLbl>
              <c:idx val="0"/>
              <c:tx>
                <c:rich>
                  <a:bodyPr/>
                  <a:lstStyle/>
                  <a:p>
                    <a:r>
                      <a:rPr lang="en-US" sz="1600" b="1"/>
                      <a:t>49%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600" b="1"/>
                      <a:t>39%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600" b="1"/>
                      <a:t>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600" b="1"/>
                      <a:t>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13'!$A$4:$A$7</c:f>
              <c:strCache>
                <c:ptCount val="4"/>
                <c:pt idx="0">
                  <c:v>A once daily ART pill that contains efavirenz 600mg</c:v>
                </c:pt>
                <c:pt idx="1">
                  <c:v>A once daily ART pill that contains dolutegravir  plus one tablet of  dolutegravir 50mg daily taken 12 hours later</c:v>
                </c:pt>
                <c:pt idx="2">
                  <c:v>I’m not sure/I don’t know</c:v>
                </c:pt>
                <c:pt idx="3">
                  <c:v>Other (please comment)</c:v>
                </c:pt>
              </c:strCache>
            </c:strRef>
          </c:cat>
          <c:val>
            <c:numRef>
              <c:f>'Question 13'!$B$4:$B$7</c:f>
              <c:numCache>
                <c:formatCode>0.00%</c:formatCode>
                <c:ptCount val="4"/>
                <c:pt idx="0">
                  <c:v>0.49020000000000002</c:v>
                </c:pt>
                <c:pt idx="1">
                  <c:v>0.39219999999999999</c:v>
                </c:pt>
                <c:pt idx="2">
                  <c:v>7.8399999999999997E-2</c:v>
                </c:pt>
                <c:pt idx="3">
                  <c:v>3.9199999999999999E-2</c:v>
                </c:pt>
              </c:numCache>
            </c:numRef>
          </c:val>
        </c:ser>
        <c:dLbls>
          <c:dLblPos val="ctr"/>
          <c:showLegendKey val="0"/>
          <c:showVal val="1"/>
          <c:showCatName val="0"/>
          <c:showSerName val="0"/>
          <c:showPercent val="0"/>
          <c:showBubbleSize val="0"/>
        </c:dLbls>
        <c:gapWidth val="150"/>
        <c:axId val="168591280"/>
        <c:axId val="168590888"/>
      </c:barChart>
      <c:valAx>
        <c:axId val="168590888"/>
        <c:scaling>
          <c:orientation val="minMax"/>
        </c:scaling>
        <c:delete val="0"/>
        <c:axPos val="l"/>
        <c:majorGridlines>
          <c:spPr>
            <a:ln>
              <a:noFill/>
            </a:ln>
          </c:spPr>
        </c:majorGridlines>
        <c:numFmt formatCode="0.00%" sourceLinked="1"/>
        <c:majorTickMark val="out"/>
        <c:minorTickMark val="none"/>
        <c:tickLblPos val="nextTo"/>
        <c:crossAx val="168591280"/>
        <c:crosses val="autoZero"/>
        <c:crossBetween val="between"/>
      </c:valAx>
      <c:catAx>
        <c:axId val="168591280"/>
        <c:scaling>
          <c:orientation val="minMax"/>
        </c:scaling>
        <c:delete val="0"/>
        <c:axPos val="b"/>
        <c:numFmt formatCode="General" sourceLinked="0"/>
        <c:majorTickMark val="out"/>
        <c:minorTickMark val="none"/>
        <c:tickLblPos val="nextTo"/>
        <c:txPr>
          <a:bodyPr/>
          <a:lstStyle/>
          <a:p>
            <a:pPr>
              <a:defRPr sz="1600" b="1"/>
            </a:pPr>
            <a:endParaRPr lang="en-US"/>
          </a:p>
        </c:txPr>
        <c:crossAx val="168590888"/>
        <c:crosses val="autoZero"/>
        <c:auto val="0"/>
        <c:lblAlgn val="ctr"/>
        <c:lblOffset val="100"/>
        <c:noMultiLvlLbl val="0"/>
      </c:catAx>
    </c:plotArea>
    <c:plotVisOnly val="0"/>
    <c:dispBlanksAs val="gap"/>
    <c:showDLblsOverMax val="0"/>
  </c:chart>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0.41977</cdr:x>
      <cdr:y>0.19653</cdr:y>
    </cdr:from>
    <cdr:to>
      <cdr:x>0.61779</cdr:x>
      <cdr:y>1</cdr:y>
    </cdr:to>
    <cdr:sp macro="" textlink="">
      <cdr:nvSpPr>
        <cdr:cNvPr id="2" name="Rectangle 1"/>
        <cdr:cNvSpPr/>
      </cdr:nvSpPr>
      <cdr:spPr>
        <a:xfrm xmlns:a="http://schemas.openxmlformats.org/drawingml/2006/main">
          <a:off x="4808844" y="1251630"/>
          <a:ext cx="2268414" cy="5117123"/>
        </a:xfrm>
        <a:prstGeom xmlns:a="http://schemas.openxmlformats.org/drawingml/2006/main" prst="rect">
          <a:avLst/>
        </a:prstGeom>
        <a:noFill xmlns:a="http://schemas.openxmlformats.org/drawingml/2006/main"/>
        <a:ln xmlns:a="http://schemas.openxmlformats.org/drawingml/2006/main" w="3810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0.82421</cdr:x>
      <cdr:y>0.90448</cdr:y>
    </cdr:from>
    <cdr:to>
      <cdr:x>1</cdr:x>
      <cdr:y>1</cdr:y>
    </cdr:to>
    <cdr:pic>
      <cdr:nvPicPr>
        <cdr:cNvPr id="3" name="Picture 2">
          <a:extLst xmlns:a="http://schemas.openxmlformats.org/drawingml/2006/main">
            <a:ext uri="{FF2B5EF4-FFF2-40B4-BE49-F238E27FC236}">
              <a16:creationId xmlns:r="http://schemas.openxmlformats.org/officeDocument/2006/relationships" xmlns:p="http://schemas.openxmlformats.org/presentationml/2006/main" xmlns="" xmlns:a16="http://schemas.microsoft.com/office/drawing/2014/main" xmlns:lc="http://schemas.openxmlformats.org/drawingml/2006/lockedCanvas" id="{DB270BA0-A4F0-471E-80B0-5D04D82AA1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duotone>
            <a:prstClr val="black"/>
            <a:schemeClr val="tx2">
              <a:tint val="45000"/>
              <a:satMod val="400000"/>
            </a:schemeClr>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965640" y="6164134"/>
          <a:ext cx="2013857" cy="60833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0.45862</cdr:x>
      <cdr:y>0.23882</cdr:y>
    </cdr:from>
    <cdr:to>
      <cdr:x>0.67595</cdr:x>
      <cdr:y>0.93775</cdr:y>
    </cdr:to>
    <cdr:sp macro="" textlink="">
      <cdr:nvSpPr>
        <cdr:cNvPr id="2" name="TextBox 1"/>
        <cdr:cNvSpPr txBox="1"/>
      </cdr:nvSpPr>
      <cdr:spPr>
        <a:xfrm xmlns:a="http://schemas.openxmlformats.org/drawingml/2006/main">
          <a:off x="5158154" y="1496144"/>
          <a:ext cx="2444261" cy="4378569"/>
        </a:xfrm>
        <a:prstGeom xmlns:a="http://schemas.openxmlformats.org/drawingml/2006/main" prst="rect">
          <a:avLst/>
        </a:prstGeom>
        <a:noFill xmlns:a="http://schemas.openxmlformats.org/drawingml/2006/main"/>
        <a:ln xmlns:a="http://schemas.openxmlformats.org/drawingml/2006/main" w="38100">
          <a:solidFill>
            <a:srgbClr val="0070C0"/>
          </a:solidFill>
        </a:ln>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0.82094</cdr:x>
      <cdr:y>0.90289</cdr:y>
    </cdr:from>
    <cdr:to>
      <cdr:x>1</cdr:x>
      <cdr:y>1</cdr:y>
    </cdr:to>
    <cdr:pic>
      <cdr:nvPicPr>
        <cdr:cNvPr id="3" name="Picture 2">
          <a:extLst xmlns:a="http://schemas.openxmlformats.org/drawingml/2006/main">
            <a:ext uri="{FF2B5EF4-FFF2-40B4-BE49-F238E27FC236}">
              <a16:creationId xmlns:r="http://schemas.openxmlformats.org/officeDocument/2006/relationships" xmlns:p="http://schemas.openxmlformats.org/presentationml/2006/main" xmlns="" xmlns:a16="http://schemas.microsoft.com/office/drawing/2014/main" xmlns:lc="http://schemas.openxmlformats.org/drawingml/2006/lockedCanvas" id="{DB270BA0-A4F0-471E-80B0-5D04D82AA1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duotone>
            <a:prstClr val="black"/>
            <a:schemeClr val="tx2">
              <a:tint val="45000"/>
              <a:satMod val="400000"/>
            </a:schemeClr>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965640" y="6164134"/>
          <a:ext cx="2013857" cy="6083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5BF3CBD-BB7D-4335-AB8D-08E16FD541B6}" type="datetimeFigureOut">
              <a:rPr lang="en-US" smtClean="0"/>
              <a:t>7/23/2018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C9D19C4-41D6-4AEA-ADE9-B0C7415BEEFC}" type="slidenum">
              <a:rPr lang="en-US" smtClean="0"/>
              <a:t>‹#›</a:t>
            </a:fld>
            <a:endParaRPr lang="en-US"/>
          </a:p>
        </p:txBody>
      </p:sp>
    </p:spTree>
    <p:extLst>
      <p:ext uri="{BB962C8B-B14F-4D97-AF65-F5344CB8AC3E}">
        <p14:creationId xmlns:p14="http://schemas.microsoft.com/office/powerpoint/2010/main" val="340295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E6AC16E-4180-43D9-A5AA-58F574126115}" type="datetimeFigureOut">
              <a:rPr lang="en-US" smtClean="0"/>
              <a:t>7/23/2018</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D7B52CE-6724-4B31-9A0C-F4B45C3CD92F}" type="slidenum">
              <a:rPr lang="en-US" smtClean="0"/>
              <a:t>‹#›</a:t>
            </a:fld>
            <a:endParaRPr lang="en-US"/>
          </a:p>
        </p:txBody>
      </p:sp>
    </p:spTree>
    <p:extLst>
      <p:ext uri="{BB962C8B-B14F-4D97-AF65-F5344CB8AC3E}">
        <p14:creationId xmlns:p14="http://schemas.microsoft.com/office/powerpoint/2010/main" val="164480820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algn="l" rtl="0"/>
            <a:r>
              <a:rPr lang="en-US" dirty="0" smtClean="0">
                <a:latin typeface="Arial" panose="020B0604020202020204" pitchFamily="34" charset="0"/>
                <a:cs typeface="Arial" panose="020B0604020202020204" pitchFamily="34" charset="0"/>
              </a:rPr>
              <a:t>All-Russian Festival of colors in the park "</a:t>
            </a:r>
            <a:r>
              <a:rPr lang="en-US" dirty="0" err="1" smtClean="0">
                <a:latin typeface="Arial" panose="020B0604020202020204" pitchFamily="34" charset="0"/>
                <a:cs typeface="Arial" panose="020B0604020202020204" pitchFamily="34" charset="0"/>
              </a:rPr>
              <a:t>Kyrlay</a:t>
            </a:r>
            <a:r>
              <a:rPr lang="en-US" dirty="0" smtClean="0">
                <a:latin typeface="Arial" panose="020B0604020202020204" pitchFamily="34" charset="0"/>
                <a:cs typeface="Arial" panose="020B0604020202020204" pitchFamily="34" charset="0"/>
              </a:rPr>
              <a:t>“ – 2017 music festival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61C3D-27B0-4965-935E-5895B3D90DB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1683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smtClean="0"/>
              <a:t>Evidence:</a:t>
            </a:r>
            <a:r>
              <a:rPr lang="en-GB" baseline="0" dirty="0" smtClean="0"/>
              <a:t> </a:t>
            </a:r>
            <a:r>
              <a:rPr lang="en-GB" dirty="0" smtClean="0"/>
              <a:t>The NMA showed that DTG,  was superior to  EFV </a:t>
            </a:r>
            <a:r>
              <a:rPr lang="en-GB" baseline="0" dirty="0" smtClean="0"/>
              <a:t> in  terms of viral suppression, CD4 recovery and treatment discontinuation. EFV400 was better than EFV 600 in terms of CD4 recovery and treatment discontinuation, but comparable in terms of viral </a:t>
            </a:r>
            <a:r>
              <a:rPr lang="en-GB" baseline="0" dirty="0" err="1" smtClean="0"/>
              <a:t>supression</a:t>
            </a:r>
            <a:r>
              <a:rPr lang="en-GB" baseline="0" dirty="0" smtClean="0"/>
              <a:t>. DTG was </a:t>
            </a:r>
            <a:r>
              <a:rPr lang="en-GB" baseline="0" dirty="0" err="1" smtClean="0"/>
              <a:t>betetr</a:t>
            </a:r>
            <a:r>
              <a:rPr lang="en-GB" baseline="0" dirty="0" smtClean="0"/>
              <a:t> than EFV400 in terms of viral suppression and treatment discontinuation. All regimens were comparable  in terms of mortality, disease progression and occurrence of SAE. The quality for this evidence was rated according GRADE methodology.  </a:t>
            </a:r>
          </a:p>
          <a:p>
            <a:r>
              <a:rPr lang="en-GB" baseline="0" dirty="0" smtClean="0"/>
              <a:t>Research gaps: There are concerns on NTD potential risk with DTG if used in the early pregnancy and during the preconception period.</a:t>
            </a:r>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72603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81923" name="Notes Placeholder 2"/>
          <p:cNvSpPr>
            <a:spLocks noGrp="1"/>
          </p:cNvSpPr>
          <p:nvPr>
            <p:ph type="body" idx="1"/>
          </p:nvPr>
        </p:nvSpPr>
        <p:spPr>
          <a:noFill/>
        </p:spPr>
        <p:txBody>
          <a:bodyPr/>
          <a:lstStyle/>
          <a:p>
            <a:pPr algn="l"/>
            <a:endParaRPr lang="en-GB" altLang="en-US" baseline="0" dirty="0">
              <a:latin typeface="Arial" pitchFamily="34" charset="0"/>
              <a:cs typeface="Arial" pitchFamily="34" charset="0"/>
            </a:endParaRPr>
          </a:p>
        </p:txBody>
      </p:sp>
      <p:sp>
        <p:nvSpPr>
          <p:cNvPr id="81924" name="Header Placeholder 3"/>
          <p:cNvSpPr>
            <a:spLocks noGrp="1"/>
          </p:cNvSpPr>
          <p:nvPr>
            <p:ph type="hdr" sz="quarter"/>
          </p:nvPr>
        </p:nvSpPr>
        <p:spPr>
          <a:noFill/>
        </p:spPr>
        <p:txBody>
          <a:bodyPr/>
          <a:lstStyle/>
          <a:p>
            <a:r>
              <a:rPr lang="en-US" altLang="en-US">
                <a:solidFill>
                  <a:prstClr val="black"/>
                </a:solidFill>
              </a:rPr>
              <a:t>World Health Organization</a:t>
            </a:r>
          </a:p>
        </p:txBody>
      </p:sp>
      <p:sp>
        <p:nvSpPr>
          <p:cNvPr id="81925" name="Date Placeholder 4"/>
          <p:cNvSpPr>
            <a:spLocks noGrp="1"/>
          </p:cNvSpPr>
          <p:nvPr>
            <p:ph type="dt" sz="quarter" idx="1"/>
          </p:nvPr>
        </p:nvSpPr>
        <p:spPr>
          <a:noFill/>
        </p:spPr>
        <p:txBody>
          <a:bodyPr/>
          <a:lstStyle/>
          <a:p>
            <a:fld id="{5355AE80-A5B5-4E52-A3DF-B598270B9F45}" type="datetime3">
              <a:rPr lang="en-US" altLang="fr-FR">
                <a:solidFill>
                  <a:prstClr val="black"/>
                </a:solidFill>
              </a:rPr>
              <a:pPr/>
              <a:t>23 July 2018</a:t>
            </a:fld>
            <a:endParaRPr lang="en-US" altLang="fr-FR">
              <a:solidFill>
                <a:prstClr val="black"/>
              </a:solidFill>
            </a:endParaRPr>
          </a:p>
        </p:txBody>
      </p:sp>
      <p:sp>
        <p:nvSpPr>
          <p:cNvPr id="81926" name="Slide Number Placeholder 5"/>
          <p:cNvSpPr>
            <a:spLocks noGrp="1"/>
          </p:cNvSpPr>
          <p:nvPr>
            <p:ph type="sldNum" sz="quarter" idx="5"/>
          </p:nvPr>
        </p:nvSpPr>
        <p:spPr>
          <a:noFill/>
        </p:spPr>
        <p:txBody>
          <a:bodyPr/>
          <a:lstStyle/>
          <a:p>
            <a:fld id="{A6C467DA-7A64-4590-8D7E-84EEA73F253E}" type="slidenum">
              <a:rPr lang="en-US" altLang="fr-FR">
                <a:solidFill>
                  <a:prstClr val="black"/>
                </a:solidFill>
              </a:rPr>
              <a:pPr/>
              <a:t>3</a:t>
            </a:fld>
            <a:endParaRPr lang="en-US" altLang="fr-FR">
              <a:solidFill>
                <a:prstClr val="black"/>
              </a:solidFill>
            </a:endParaRPr>
          </a:p>
        </p:txBody>
      </p:sp>
    </p:spTree>
    <p:extLst>
      <p:ext uri="{BB962C8B-B14F-4D97-AF65-F5344CB8AC3E}">
        <p14:creationId xmlns:p14="http://schemas.microsoft.com/office/powerpoint/2010/main" val="22463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87 countries (45%) of LMIC adopted TDF/[3TC or FTC]/EFV as the preferred first-line therapy, whereas an additional 98 (51%) of LMIC are making shifts to DTG containing regimens (measured as  composite indicator of countries that have introduced or are introducing DTG in their guidelines and procurement of DTG has been initiated).</a:t>
            </a:r>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LMIC</a:t>
            </a:r>
            <a:r>
              <a:rPr lang="en-US" dirty="0" smtClean="0"/>
              <a:t>  JULY 2018</a:t>
            </a:r>
          </a:p>
          <a:p>
            <a:r>
              <a:rPr lang="en-US" sz="1200" b="0" i="0" u="none" strike="noStrike" kern="1200" dirty="0" smtClean="0">
                <a:solidFill>
                  <a:schemeClr val="tx1"/>
                </a:solidFill>
                <a:effectLst/>
                <a:latin typeface="+mn-lt"/>
                <a:ea typeface="+mn-ea"/>
                <a:cs typeface="+mn-cs"/>
              </a:rPr>
              <a:t>Data not reported</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p>
          <a:p>
            <a:r>
              <a:rPr lang="en-US" sz="1200" b="0" i="0" u="none" strike="noStrike" kern="1200" dirty="0" smtClean="0">
                <a:solidFill>
                  <a:schemeClr val="tx1"/>
                </a:solidFill>
                <a:effectLst/>
                <a:latin typeface="+mn-lt"/>
                <a:ea typeface="+mn-ea"/>
                <a:cs typeface="+mn-cs"/>
              </a:rPr>
              <a:t>DTG introduced in national guidelines</a:t>
            </a:r>
            <a:r>
              <a:rPr lang="en-US" dirty="0" smtClean="0"/>
              <a:t> </a:t>
            </a:r>
            <a:r>
              <a:rPr lang="en-US" sz="1200" b="0" i="0" u="none" strike="noStrike" kern="1200" dirty="0" smtClean="0">
                <a:solidFill>
                  <a:schemeClr val="tx1"/>
                </a:solidFill>
                <a:effectLst/>
                <a:latin typeface="+mn-lt"/>
                <a:ea typeface="+mn-ea"/>
                <a:cs typeface="+mn-cs"/>
              </a:rPr>
              <a:t>26</a:t>
            </a:r>
            <a:r>
              <a:rPr lang="en-US" dirty="0" smtClean="0"/>
              <a:t> </a:t>
            </a:r>
            <a:r>
              <a:rPr lang="en-US" sz="1200" b="0" i="0" u="none" strike="noStrike" kern="1200" dirty="0" smtClean="0">
                <a:solidFill>
                  <a:schemeClr val="tx1"/>
                </a:solidFill>
                <a:effectLst/>
                <a:latin typeface="+mn-lt"/>
                <a:ea typeface="+mn-ea"/>
                <a:cs typeface="+mn-cs"/>
              </a:rPr>
              <a:t>DTG introduced in national guidelines and procurement initiated</a:t>
            </a:r>
            <a:r>
              <a:rPr lang="en-US" dirty="0" smtClean="0"/>
              <a:t> </a:t>
            </a:r>
            <a:r>
              <a:rPr lang="en-US" sz="1200" b="0" i="0" u="none" strike="noStrike" kern="1200" dirty="0" smtClean="0">
                <a:solidFill>
                  <a:schemeClr val="tx1"/>
                </a:solidFill>
                <a:effectLst/>
                <a:latin typeface="+mn-lt"/>
                <a:ea typeface="+mn-ea"/>
                <a:cs typeface="+mn-cs"/>
              </a:rPr>
              <a:t>24</a:t>
            </a:r>
            <a:r>
              <a:rPr lang="en-US" dirty="0" smtClean="0"/>
              <a:t> </a:t>
            </a:r>
          </a:p>
          <a:p>
            <a:r>
              <a:rPr lang="en-US" sz="1200" b="0" i="0" u="none" strike="noStrike" kern="1200" dirty="0" smtClean="0">
                <a:solidFill>
                  <a:schemeClr val="tx1"/>
                </a:solidFill>
                <a:effectLst/>
                <a:latin typeface="+mn-lt"/>
                <a:ea typeface="+mn-ea"/>
                <a:cs typeface="+mn-cs"/>
              </a:rPr>
              <a:t>DTG introduction in national guidelines planned</a:t>
            </a:r>
            <a:r>
              <a:rPr lang="en-US" dirty="0" smtClean="0"/>
              <a:t> </a:t>
            </a:r>
            <a:r>
              <a:rPr lang="en-US" sz="1200" b="0" i="0" u="none" strike="noStrike" kern="1200" dirty="0" smtClean="0">
                <a:solidFill>
                  <a:schemeClr val="tx1"/>
                </a:solidFill>
                <a:effectLst/>
                <a:latin typeface="+mn-lt"/>
                <a:ea typeface="+mn-ea"/>
                <a:cs typeface="+mn-cs"/>
              </a:rPr>
              <a:t>21</a:t>
            </a:r>
            <a:r>
              <a:rPr lang="en-US" dirty="0" smtClean="0"/>
              <a:t> </a:t>
            </a:r>
          </a:p>
          <a:p>
            <a:r>
              <a:rPr lang="en-US" sz="1200" b="0" i="0" u="none" strike="noStrike" kern="1200" dirty="0" smtClean="0">
                <a:solidFill>
                  <a:schemeClr val="tx1"/>
                </a:solidFill>
                <a:effectLst/>
                <a:latin typeface="+mn-lt"/>
                <a:ea typeface="+mn-ea"/>
                <a:cs typeface="+mn-cs"/>
              </a:rPr>
              <a:t>TDF/[3TC or FTC]/EFV first line ARVs only </a:t>
            </a:r>
            <a:r>
              <a:rPr lang="en-US" dirty="0" smtClean="0"/>
              <a:t> </a:t>
            </a:r>
            <a:r>
              <a:rPr lang="en-US" sz="1200" b="0" i="0" u="none" strike="noStrike" kern="1200" dirty="0" smtClean="0">
                <a:solidFill>
                  <a:schemeClr val="tx1"/>
                </a:solidFill>
                <a:effectLst/>
                <a:latin typeface="+mn-lt"/>
                <a:ea typeface="+mn-ea"/>
                <a:cs typeface="+mn-cs"/>
              </a:rPr>
              <a:t>63</a:t>
            </a:r>
            <a:r>
              <a:rPr lang="en-US" dirty="0" smtClean="0"/>
              <a:t> </a:t>
            </a:r>
          </a:p>
          <a:p>
            <a:r>
              <a:rPr lang="en-US" sz="1200" b="0" i="0" u="none" strike="noStrike" kern="1200" dirty="0" smtClean="0">
                <a:solidFill>
                  <a:schemeClr val="tx1"/>
                </a:solidFill>
                <a:effectLst/>
                <a:latin typeface="+mn-lt"/>
                <a:ea typeface="+mn-ea"/>
                <a:cs typeface="+mn-cs"/>
              </a:rPr>
              <a:t>Grand Total</a:t>
            </a:r>
            <a:r>
              <a:rPr lang="en-US" dirty="0" smtClean="0"/>
              <a:t> </a:t>
            </a:r>
            <a:r>
              <a:rPr lang="en-US" sz="1200" b="0" i="0" u="none" strike="noStrike" kern="1200" dirty="0" smtClean="0">
                <a:solidFill>
                  <a:schemeClr val="tx1"/>
                </a:solidFill>
                <a:effectLst/>
                <a:latin typeface="+mn-lt"/>
                <a:ea typeface="+mn-ea"/>
                <a:cs typeface="+mn-cs"/>
              </a:rPr>
              <a:t>139</a:t>
            </a:r>
            <a:r>
              <a:rPr lang="en-US" dirty="0" smtClean="0"/>
              <a:t> </a:t>
            </a:r>
          </a:p>
          <a:p>
            <a:endParaRPr lang="en-US" dirty="0" smtClean="0"/>
          </a:p>
          <a:p>
            <a:r>
              <a:rPr lang="en-US" dirty="0" smtClean="0"/>
              <a:t>In November</a:t>
            </a:r>
            <a:r>
              <a:rPr lang="en-US" baseline="0" dirty="0" smtClean="0"/>
              <a:t> 2017: 72% of LMIC adopted TDF/3TC or FTC)/EFV as the preferred first-line therapy, whereas an additional 40% of LMIC are making shifts to DTG containing regimens.</a:t>
            </a:r>
          </a:p>
          <a:p>
            <a:endParaRPr lang="en-GB" dirty="0"/>
          </a:p>
        </p:txBody>
      </p:sp>
      <p:sp>
        <p:nvSpPr>
          <p:cNvPr id="4" name="Slide Number Placeholder 3"/>
          <p:cNvSpPr>
            <a:spLocks noGrp="1"/>
          </p:cNvSpPr>
          <p:nvPr>
            <p:ph type="sldNum" sz="quarter" idx="10"/>
          </p:nvPr>
        </p:nvSpPr>
        <p:spPr/>
        <p:txBody>
          <a:bodyPr/>
          <a:lstStyle/>
          <a:p>
            <a:fld id="{5000FE46-BFB2-4E03-92A2-4FF120F155F6}" type="slidenum">
              <a:rPr lang="en-GB" smtClean="0"/>
              <a:t>5</a:t>
            </a:fld>
            <a:endParaRPr lang="en-GB" dirty="0"/>
          </a:p>
        </p:txBody>
      </p:sp>
    </p:spTree>
    <p:extLst>
      <p:ext uri="{BB962C8B-B14F-4D97-AF65-F5344CB8AC3E}">
        <p14:creationId xmlns:p14="http://schemas.microsoft.com/office/powerpoint/2010/main" val="9808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smtClean="0"/>
              <a:t>The key elements of the WHO guidelines development process and in particular the development of recommendations involves a synthesis</a:t>
            </a:r>
            <a:r>
              <a:rPr lang="en-US" baseline="0" dirty="0" smtClean="0"/>
              <a:t> from three key areas the formal assessment of evidence and ranking of its quality based on systematic reviews; an assessment of feasibility and cost with </a:t>
            </a:r>
            <a:r>
              <a:rPr lang="en-US" baseline="0" dirty="0" err="1" smtClean="0"/>
              <a:t>modelling</a:t>
            </a:r>
            <a:r>
              <a:rPr lang="en-US" baseline="0" dirty="0" smtClean="0"/>
              <a:t> and costing models, and preferences and values from community or health care workers perspective</a:t>
            </a:r>
          </a:p>
          <a:p>
            <a:endParaRPr lang="en-US" baseline="0" dirty="0" smtClean="0"/>
          </a:p>
          <a:p>
            <a:r>
              <a:rPr lang="en-US" baseline="0" dirty="0" smtClean="0"/>
              <a:t>ADD in EXISTING GUIDELINES</a:t>
            </a:r>
            <a:endParaRPr lang="en-US" dirty="0"/>
          </a:p>
        </p:txBody>
      </p:sp>
      <p:sp>
        <p:nvSpPr>
          <p:cNvPr id="4" name="Slide Number Placeholder 3"/>
          <p:cNvSpPr>
            <a:spLocks noGrp="1"/>
          </p:cNvSpPr>
          <p:nvPr>
            <p:ph type="sldNum" sz="quarter" idx="10"/>
          </p:nvPr>
        </p:nvSpPr>
        <p:spPr/>
        <p:txBody>
          <a:bodyPr/>
          <a:lstStyle/>
          <a:p>
            <a:fld id="{7C6D0357-07D5-41D3-AC9C-D9E62EEC9C1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68252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a:t>Evidence:</a:t>
            </a:r>
            <a:r>
              <a:rPr lang="en-GB" baseline="0" dirty="0"/>
              <a:t> </a:t>
            </a:r>
            <a:r>
              <a:rPr lang="en-GB" dirty="0"/>
              <a:t>The NMA showed that DTG,  was superior to  EFV </a:t>
            </a:r>
            <a:r>
              <a:rPr lang="en-GB" baseline="0" dirty="0"/>
              <a:t> in  terms of viral suppression, CD4 recovery and treatment discontinuation. EFV400 was better than EFV 600 in terms of CD4 recovery and treatment discontinuation, but comparable in terms of viral </a:t>
            </a:r>
            <a:r>
              <a:rPr lang="en-GB" baseline="0" dirty="0" err="1"/>
              <a:t>supression</a:t>
            </a:r>
            <a:r>
              <a:rPr lang="en-GB" baseline="0" dirty="0"/>
              <a:t>. DTG was </a:t>
            </a:r>
            <a:r>
              <a:rPr lang="en-GB" baseline="0" dirty="0" err="1"/>
              <a:t>betetr</a:t>
            </a:r>
            <a:r>
              <a:rPr lang="en-GB" baseline="0" dirty="0"/>
              <a:t> than EFV400 in terms of viral suppression and treatment discontinuation. All regimens were comparable  in terms of mortality, disease progression and occurrence of SAE. The quality for this evidence was rated according GRADE methodology.  </a:t>
            </a:r>
          </a:p>
          <a:p>
            <a:r>
              <a:rPr lang="en-GB" baseline="0" dirty="0"/>
              <a:t>Research gaps: There are concerns on NTD potential risk with DTG if used in the early pregnancy and during the preconception period.</a:t>
            </a:r>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5426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US" dirty="0"/>
              <a:t>TDF &amp; XTC are currently recommended as the preferred NRTI backbone for ART initiation</a:t>
            </a:r>
          </a:p>
          <a:p>
            <a:endParaRPr lang="en-US" dirty="0"/>
          </a:p>
          <a:p>
            <a:r>
              <a:rPr lang="en-US" dirty="0"/>
              <a:t>Large clinical evidence and programmatic advantages support the use of DTG as preferred 1st line option for all adults and adolescents  with HIV , including women and adolescents girls using consistent and reliable contraception.</a:t>
            </a:r>
          </a:p>
          <a:p>
            <a:endParaRPr lang="en-US" dirty="0"/>
          </a:p>
          <a:p>
            <a:r>
              <a:rPr lang="en-US" dirty="0"/>
              <a:t>Concerns regarding safety of DTG use during periconception period were recently identified, but are based  on limited data and has been closely investigated by WHO and other partners. </a:t>
            </a:r>
          </a:p>
          <a:p>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14</a:t>
            </a:fld>
            <a:endParaRPr lang="en-US"/>
          </a:p>
        </p:txBody>
      </p:sp>
    </p:spTree>
    <p:extLst>
      <p:ext uri="{BB962C8B-B14F-4D97-AF65-F5344CB8AC3E}">
        <p14:creationId xmlns:p14="http://schemas.microsoft.com/office/powerpoint/2010/main" val="327390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8900" y="744538"/>
            <a:ext cx="6630988" cy="3730625"/>
          </a:xfrm>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xfrm>
            <a:off x="3856248" y="9442371"/>
            <a:ext cx="2950951" cy="496966"/>
          </a:xfrm>
          <a:prstGeom prst="rect">
            <a:avLst/>
          </a:prstGeom>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06A96FF1-00BA-4329-BD4D-3003571550A6}" type="slidenum">
              <a:rPr lang="en-US" altLang="en-US" sz="1200" b="0" smtClean="0">
                <a:solidFill>
                  <a:srgbClr val="000000"/>
                </a:solidFill>
              </a:rPr>
              <a:pPr eaLnBrk="1" hangingPunct="1"/>
              <a:t>16</a:t>
            </a:fld>
            <a:endParaRPr lang="en-US" altLang="en-US" sz="1200" b="0" smtClean="0">
              <a:solidFill>
                <a:srgbClr val="000000"/>
              </a:solidFill>
            </a:endParaRPr>
          </a:p>
        </p:txBody>
      </p:sp>
    </p:spTree>
    <p:extLst>
      <p:ext uri="{BB962C8B-B14F-4D97-AF65-F5344CB8AC3E}">
        <p14:creationId xmlns:p14="http://schemas.microsoft.com/office/powerpoint/2010/main" val="280184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2075" y="746125"/>
            <a:ext cx="6624638" cy="37274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580E94E-1D6E-44FB-9098-3FF9500ACD0A}" type="slidenum">
              <a:rPr lang="en-US" altLang="pt-BR" smtClean="0"/>
              <a:pPr/>
              <a:t>24</a:t>
            </a:fld>
            <a:endParaRPr lang="en-US" altLang="pt-BR"/>
          </a:p>
        </p:txBody>
      </p:sp>
    </p:spTree>
    <p:extLst>
      <p:ext uri="{BB962C8B-B14F-4D97-AF65-F5344CB8AC3E}">
        <p14:creationId xmlns:p14="http://schemas.microsoft.com/office/powerpoint/2010/main" val="421932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72603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9" y="6113334"/>
            <a:ext cx="1778727" cy="608335"/>
          </a:xfrm>
          <a:prstGeom prst="rect">
            <a:avLst/>
          </a:prstGeom>
        </p:spPr>
      </p:pic>
    </p:spTree>
    <p:extLst>
      <p:ext uri="{BB962C8B-B14F-4D97-AF65-F5344CB8AC3E}">
        <p14:creationId xmlns:p14="http://schemas.microsoft.com/office/powerpoint/2010/main" val="211035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25421221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7279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712758998"/>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973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485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9060507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37429417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057683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754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6035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4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9883006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25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89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485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25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080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045669"/>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869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194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5582101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305505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912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550890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7839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590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6186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790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979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334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8258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6559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1144411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40509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5359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388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74" y="6113292"/>
            <a:ext cx="1778727" cy="608335"/>
          </a:xfrm>
          <a:prstGeom prst="rect">
            <a:avLst/>
          </a:prstGeom>
        </p:spPr>
      </p:pic>
    </p:spTree>
    <p:extLst>
      <p:ext uri="{BB962C8B-B14F-4D97-AF65-F5344CB8AC3E}">
        <p14:creationId xmlns:p14="http://schemas.microsoft.com/office/powerpoint/2010/main" val="22562571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12" y="6113292"/>
            <a:ext cx="2013857" cy="608335"/>
          </a:xfrm>
          <a:prstGeom prst="rect">
            <a:avLst/>
          </a:prstGeom>
        </p:spPr>
      </p:pic>
    </p:spTree>
    <p:extLst>
      <p:ext uri="{BB962C8B-B14F-4D97-AF65-F5344CB8AC3E}">
        <p14:creationId xmlns:p14="http://schemas.microsoft.com/office/powerpoint/2010/main" val="37845912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49" y="45896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12" y="6113292"/>
            <a:ext cx="2013857" cy="608335"/>
          </a:xfrm>
          <a:prstGeom prst="rect">
            <a:avLst/>
          </a:prstGeom>
        </p:spPr>
      </p:pic>
    </p:spTree>
    <p:extLst>
      <p:ext uri="{BB962C8B-B14F-4D97-AF65-F5344CB8AC3E}">
        <p14:creationId xmlns:p14="http://schemas.microsoft.com/office/powerpoint/2010/main" val="15903921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6378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017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159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996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5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71" y="275017"/>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9216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77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44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38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591838768"/>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993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733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7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176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1055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054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274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9822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8525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655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6945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573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7458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4320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1728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2422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1" y="1535117"/>
            <a:ext cx="5389033"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900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497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548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0342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5373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6"/>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n-US"/>
          </a:p>
        </p:txBody>
      </p:sp>
      <p:sp>
        <p:nvSpPr>
          <p:cNvPr id="4" name="Text Placeholder 3"/>
          <p:cNvSpPr>
            <a:spLocks noGrp="1"/>
          </p:cNvSpPr>
          <p:nvPr>
            <p:ph type="body" sz="half" idx="2"/>
          </p:nvPr>
        </p:nvSpPr>
        <p:spPr>
          <a:xfrm>
            <a:off x="2389717" y="5367578"/>
            <a:ext cx="7315200" cy="8048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06888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82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7384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717321" anchor="ctr">
            <a:normAutofit/>
          </a:bodyPr>
          <a:lstStyle>
            <a:lvl1pPr algn="ctr">
              <a:defRPr sz="12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32" y="4482248"/>
            <a:ext cx="12191999" cy="1655999"/>
          </a:xfrm>
          <a:solidFill>
            <a:schemeClr val="tx2"/>
          </a:solidFill>
        </p:spPr>
        <p:txBody>
          <a:bodyPr lIns="405926" tIns="312235" rIns="312235" bIns="718146" anchor="b">
            <a:noAutofit/>
          </a:bodyPr>
          <a:lstStyle>
            <a:lvl1pPr marL="0" indent="0" algn="l">
              <a:lnSpc>
                <a:spcPct val="90000"/>
              </a:lnSpc>
              <a:buNone/>
              <a:defRPr sz="2100" b="1">
                <a:solidFill>
                  <a:schemeClr val="bg1"/>
                </a:solidFill>
                <a:latin typeface="+mj-lt"/>
                <a:cs typeface="Arial" panose="020B0604020202020204" pitchFamily="34" charset="0"/>
              </a:defRPr>
            </a:lvl1pPr>
            <a:lvl2pPr marL="396530" indent="0" algn="ctr">
              <a:buNone/>
              <a:defRPr sz="1800"/>
            </a:lvl2pPr>
            <a:lvl3pPr marL="793085" indent="0" algn="ctr">
              <a:buNone/>
              <a:defRPr sz="1600"/>
            </a:lvl3pPr>
            <a:lvl4pPr marL="1189640" indent="0" algn="ctr">
              <a:buNone/>
              <a:defRPr sz="1500"/>
            </a:lvl4pPr>
            <a:lvl5pPr marL="1586186" indent="0" algn="ctr">
              <a:buNone/>
              <a:defRPr sz="1500"/>
            </a:lvl5pPr>
            <a:lvl6pPr marL="1982735" indent="0" algn="ctr">
              <a:buNone/>
              <a:defRPr sz="1500"/>
            </a:lvl6pPr>
            <a:lvl7pPr marL="2379280" indent="0" algn="ctr">
              <a:buNone/>
              <a:defRPr sz="1500"/>
            </a:lvl7pPr>
            <a:lvl8pPr marL="2775830" indent="0" algn="ctr">
              <a:buNone/>
              <a:defRPr sz="1500"/>
            </a:lvl8pPr>
            <a:lvl9pPr marL="3172374" indent="0" algn="ctr">
              <a:buNone/>
              <a:defRPr sz="1500"/>
            </a:lvl9pPr>
          </a:lstStyle>
          <a:p>
            <a:r>
              <a:rPr lang="en-GB" noProof="0" dirty="0"/>
              <a:t>Click to edit Master subtitle style</a:t>
            </a:r>
          </a:p>
        </p:txBody>
      </p:sp>
      <p:sp>
        <p:nvSpPr>
          <p:cNvPr id="2" name="Title 1"/>
          <p:cNvSpPr>
            <a:spLocks noGrp="1"/>
          </p:cNvSpPr>
          <p:nvPr>
            <p:ph type="ctrTitle" hasCustomPrompt="1"/>
          </p:nvPr>
        </p:nvSpPr>
        <p:spPr bwMode="gray">
          <a:xfrm>
            <a:off x="0" y="485208"/>
            <a:ext cx="7344000" cy="1119159"/>
          </a:xfrm>
          <a:noFill/>
        </p:spPr>
        <p:txBody>
          <a:bodyPr lIns="405926" tIns="62452" rIns="390301" bIns="156112" anchor="t" anchorCtr="0">
            <a:noAutofit/>
          </a:bodyPr>
          <a:lstStyle>
            <a:lvl1pPr algn="l">
              <a:lnSpc>
                <a:spcPct val="85000"/>
              </a:lnSpc>
              <a:defRPr sz="37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4" y="6507130"/>
            <a:ext cx="5971600" cy="247651"/>
          </a:xfrm>
        </p:spPr>
        <p:txBody>
          <a:bodyPr lIns="0" anchor="ctr">
            <a:noAutofit/>
          </a:bodyPr>
          <a:lstStyle>
            <a:lvl1pPr>
              <a:defRPr sz="9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33" y="6476174"/>
            <a:ext cx="2195259" cy="247651"/>
          </a:xfrm>
        </p:spPr>
        <p:txBody>
          <a:bodyPr rIns="0" anchor="ctr">
            <a:noAutofit/>
          </a:bodyPr>
          <a:lstStyle>
            <a:lvl1pPr algn="ctr">
              <a:defRPr sz="15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62" y="5440856"/>
            <a:ext cx="11211172" cy="288000"/>
          </a:xfrm>
        </p:spPr>
        <p:txBody>
          <a:bodyPr lIns="0" rIns="78052">
            <a:noAutofit/>
          </a:bodyPr>
          <a:lstStyle>
            <a:lvl1pPr algn="l">
              <a:defRPr sz="15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421" y="485187"/>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6970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91" y="6650816"/>
            <a:ext cx="182148" cy="3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61" tIns="45080" rIns="90161" bIns="45080">
            <a:spAutoFit/>
          </a:bodyPr>
          <a:lstStyle>
            <a:lvl1pPr defTabSz="514350" eaLnBrk="0" hangingPunct="0">
              <a:defRPr sz="3900" b="1">
                <a:solidFill>
                  <a:srgbClr val="000066"/>
                </a:solidFill>
                <a:latin typeface="Arial" charset="0"/>
                <a:cs typeface="Arial" charset="0"/>
              </a:defRPr>
            </a:lvl1pPr>
            <a:lvl2pPr marL="742950" indent="-285750" defTabSz="514350" eaLnBrk="0" hangingPunct="0">
              <a:defRPr sz="3900" b="1">
                <a:solidFill>
                  <a:srgbClr val="000066"/>
                </a:solidFill>
                <a:latin typeface="Arial" charset="0"/>
                <a:cs typeface="Arial" charset="0"/>
              </a:defRPr>
            </a:lvl2pPr>
            <a:lvl3pPr marL="1143000" indent="-228600" defTabSz="514350" eaLnBrk="0" hangingPunct="0">
              <a:defRPr sz="3900" b="1">
                <a:solidFill>
                  <a:srgbClr val="000066"/>
                </a:solidFill>
                <a:latin typeface="Arial" charset="0"/>
                <a:cs typeface="Arial" charset="0"/>
              </a:defRPr>
            </a:lvl3pPr>
            <a:lvl4pPr marL="1600200" indent="-228600" defTabSz="514350" eaLnBrk="0" hangingPunct="0">
              <a:defRPr sz="3900" b="1">
                <a:solidFill>
                  <a:srgbClr val="000066"/>
                </a:solidFill>
                <a:latin typeface="Arial" charset="0"/>
                <a:cs typeface="Arial" charset="0"/>
              </a:defRPr>
            </a:lvl4pPr>
            <a:lvl5pPr marL="2057400" indent="-228600" defTabSz="514350" eaLnBrk="0" hangingPunct="0">
              <a:defRPr sz="3900" b="1">
                <a:solidFill>
                  <a:srgbClr val="000066"/>
                </a:solidFill>
                <a:latin typeface="Arial" charset="0"/>
                <a:cs typeface="Arial" charset="0"/>
              </a:defRPr>
            </a:lvl5pPr>
            <a:lvl6pPr marL="2514600" indent="-228600" defTabSz="514350" rtl="1" eaLnBrk="0" fontAlgn="base" hangingPunct="0">
              <a:spcBef>
                <a:spcPct val="0"/>
              </a:spcBef>
              <a:spcAft>
                <a:spcPct val="0"/>
              </a:spcAft>
              <a:defRPr sz="3900" b="1">
                <a:solidFill>
                  <a:srgbClr val="000066"/>
                </a:solidFill>
                <a:latin typeface="Arial" charset="0"/>
                <a:cs typeface="Arial" charset="0"/>
              </a:defRPr>
            </a:lvl6pPr>
            <a:lvl7pPr marL="2971800" indent="-228600" defTabSz="514350" rtl="1" eaLnBrk="0" fontAlgn="base" hangingPunct="0">
              <a:spcBef>
                <a:spcPct val="0"/>
              </a:spcBef>
              <a:spcAft>
                <a:spcPct val="0"/>
              </a:spcAft>
              <a:defRPr sz="3900" b="1">
                <a:solidFill>
                  <a:srgbClr val="000066"/>
                </a:solidFill>
                <a:latin typeface="Arial" charset="0"/>
                <a:cs typeface="Arial" charset="0"/>
              </a:defRPr>
            </a:lvl7pPr>
            <a:lvl8pPr marL="3429000" indent="-228600" defTabSz="514350" rtl="1" eaLnBrk="0" fontAlgn="base" hangingPunct="0">
              <a:spcBef>
                <a:spcPct val="0"/>
              </a:spcBef>
              <a:spcAft>
                <a:spcPct val="0"/>
              </a:spcAft>
              <a:defRPr sz="3900" b="1">
                <a:solidFill>
                  <a:srgbClr val="000066"/>
                </a:solidFill>
                <a:latin typeface="Arial" charset="0"/>
                <a:cs typeface="Arial" charset="0"/>
              </a:defRPr>
            </a:lvl8pPr>
            <a:lvl9pPr marL="3886200" indent="-228600" defTabSz="51435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1800" b="0" smtClean="0">
              <a:solidFill>
                <a:srgbClr val="000000"/>
              </a:solidFill>
              <a:latin typeface="Calibri" pitchFamily="34" charset="0"/>
            </a:endParaRPr>
          </a:p>
        </p:txBody>
      </p:sp>
      <p:sp>
        <p:nvSpPr>
          <p:cNvPr id="3" name="Text Placeholder 2"/>
          <p:cNvSpPr>
            <a:spLocks noGrp="1"/>
          </p:cNvSpPr>
          <p:nvPr>
            <p:ph type="body" sz="quarter" idx="10"/>
          </p:nvPr>
        </p:nvSpPr>
        <p:spPr>
          <a:xfrm>
            <a:off x="651936" y="909523"/>
            <a:ext cx="10193867" cy="360363"/>
          </a:xfrm>
          <a:prstGeom prst="rect">
            <a:avLst/>
          </a:prstGeom>
        </p:spPr>
        <p:txBody>
          <a:bodyPr vert="horz" lIns="90161" tIns="45080" rIns="90161" bIns="45080"/>
          <a:lstStyle>
            <a:lvl1pPr marL="0" indent="0">
              <a:buNone/>
              <a:defRPr sz="28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519"/>
            <a:ext cx="10972800" cy="4976813"/>
          </a:xfrm>
          <a:prstGeom prst="rect">
            <a:avLst/>
          </a:prstGeom>
        </p:spPr>
        <p:txBody>
          <a:bodyPr vert="horz" lIns="90161" tIns="45080" rIns="90161" bIns="45080"/>
          <a:lstStyle>
            <a:lvl1pPr marL="281754" indent="-281754">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7344354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0"/>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2289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6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4964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5"/>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809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03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807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5519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774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85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9939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549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458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54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478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2778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396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090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5335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9647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953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97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508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726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534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36264356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0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2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9" y="6113334"/>
            <a:ext cx="1778727" cy="608335"/>
          </a:xfrm>
          <a:prstGeom prst="rect">
            <a:avLst/>
          </a:prstGeom>
        </p:spPr>
      </p:pic>
    </p:spTree>
    <p:extLst>
      <p:ext uri="{BB962C8B-B14F-4D97-AF65-F5344CB8AC3E}">
        <p14:creationId xmlns:p14="http://schemas.microsoft.com/office/powerpoint/2010/main" val="349956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2942433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52"/>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18633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86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95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12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987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7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52"/>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t>‹#›</a:t>
            </a:fld>
            <a:endParaRPr lang="en-US"/>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1932176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62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0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46429068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440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97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3912298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800715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490822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009272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61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624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1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03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934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270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815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44424524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87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4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958880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73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11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0"/>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972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1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8"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7"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497"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23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31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52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84"/>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52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90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25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510698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81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lgn="ctr">
              <a:defRPr sz="2000" b="1"/>
            </a:lvl1pPr>
          </a:lstStyle>
          <a:p>
            <a:pPr algn="l"/>
            <a:endParaRPr lang="en-US"/>
          </a:p>
        </p:txBody>
      </p:sp>
    </p:spTree>
    <p:extLst>
      <p:ext uri="{BB962C8B-B14F-4D97-AF65-F5344CB8AC3E}">
        <p14:creationId xmlns:p14="http://schemas.microsoft.com/office/powerpoint/2010/main" val="679331160"/>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14933243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652037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401756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949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782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328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23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371607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98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111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96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419093500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1241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66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3748249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1502702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2350018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63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195062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04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991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3381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625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560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3082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045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3285885847"/>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811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22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t>7/23/2018</a:t>
            </a:fld>
            <a:endParaRPr lang="en-US"/>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686592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397" y="6113330"/>
            <a:ext cx="1778727" cy="608335"/>
          </a:xfrm>
          <a:prstGeom prst="rect">
            <a:avLst/>
          </a:prstGeom>
        </p:spPr>
      </p:pic>
    </p:spTree>
    <p:extLst>
      <p:ext uri="{BB962C8B-B14F-4D97-AF65-F5344CB8AC3E}">
        <p14:creationId xmlns:p14="http://schemas.microsoft.com/office/powerpoint/2010/main" val="39268262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989547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64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37" y="6113330"/>
            <a:ext cx="2013857" cy="608335"/>
          </a:xfrm>
          <a:prstGeom prst="rect">
            <a:avLst/>
          </a:prstGeom>
        </p:spPr>
      </p:pic>
    </p:spTree>
    <p:extLst>
      <p:ext uri="{BB962C8B-B14F-4D97-AF65-F5344CB8AC3E}">
        <p14:creationId xmlns:p14="http://schemas.microsoft.com/office/powerpoint/2010/main" val="3633987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416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45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78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26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737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852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0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10.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1.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4.emf"/><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5.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2.pdf"/><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6.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5.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7.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8.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9.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4"/>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t>7/23/2018</a:t>
            </a:fld>
            <a:endParaRPr lang="en-US"/>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4"/>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4"/>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t>‹#›</a:t>
            </a:fld>
            <a:endParaRPr lang="en-US"/>
          </a:p>
        </p:txBody>
      </p:sp>
    </p:spTree>
    <p:extLst>
      <p:ext uri="{BB962C8B-B14F-4D97-AF65-F5344CB8AC3E}">
        <p14:creationId xmlns:p14="http://schemas.microsoft.com/office/powerpoint/2010/main" val="24399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443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14347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0" y="365126"/>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0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0" y="635650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0" y="635650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4647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683BD93-65FA-4234-8BED-50548B4B153E}" type="datetimeFigureOut">
              <a:rPr lang="en-US" smtClean="0">
                <a:solidFill>
                  <a:prstClr val="black">
                    <a:tint val="75000"/>
                  </a:prstClr>
                </a:solidFill>
              </a:rPr>
              <a:pPr defTabSz="914400"/>
              <a:t>7/23/2018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73BE47-001A-43E0-B456-0BDEA4B52AD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3057873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4" tIns="45712" rIns="91424" bIns="457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24" tIns="45712" rIns="91424"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477"/>
            <a:ext cx="28448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04C4FAA1-0E2C-4180-B49D-F30C1E0DAF5B}" type="datetimeFigureOut">
              <a:rPr lang="en-US" smtClean="0">
                <a:solidFill>
                  <a:prstClr val="black">
                    <a:tint val="75000"/>
                  </a:prstClr>
                </a:solidFill>
                <a:ea typeface="ヒラギノ角ゴ Pro W3" pitchFamily="-107" charset="-128"/>
              </a:rPr>
              <a:pPr defTabSz="914239"/>
              <a:t>7/23/2018</a:t>
            </a:fld>
            <a:endParaRPr lang="en-US">
              <a:solidFill>
                <a:prstClr val="black">
                  <a:tint val="75000"/>
                </a:prstClr>
              </a:solidFill>
              <a:ea typeface="ヒラギノ角ゴ Pro W3" pitchFamily="-107" charset="-128"/>
            </a:endParaRPr>
          </a:p>
        </p:txBody>
      </p:sp>
      <p:sp>
        <p:nvSpPr>
          <p:cNvPr id="5" name="Footer Placeholder 4"/>
          <p:cNvSpPr>
            <a:spLocks noGrp="1"/>
          </p:cNvSpPr>
          <p:nvPr>
            <p:ph type="ftr" sz="quarter" idx="3"/>
          </p:nvPr>
        </p:nvSpPr>
        <p:spPr>
          <a:xfrm>
            <a:off x="4165601" y="6356477"/>
            <a:ext cx="3860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n-US">
              <a:solidFill>
                <a:prstClr val="black">
                  <a:tint val="75000"/>
                </a:prstClr>
              </a:solidFill>
              <a:ea typeface="ヒラギノ角ゴ Pro W3" pitchFamily="-107" charset="-128"/>
            </a:endParaRPr>
          </a:p>
        </p:txBody>
      </p:sp>
      <p:sp>
        <p:nvSpPr>
          <p:cNvPr id="6" name="Slide Number Placeholder 5"/>
          <p:cNvSpPr>
            <a:spLocks noGrp="1"/>
          </p:cNvSpPr>
          <p:nvPr>
            <p:ph type="sldNum" sz="quarter" idx="4"/>
          </p:nvPr>
        </p:nvSpPr>
        <p:spPr>
          <a:xfrm>
            <a:off x="8737600" y="6356477"/>
            <a:ext cx="28448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9CD2EFCB-B3FD-4721-B2EA-1936C2614C2B}" type="slidenum">
              <a:rPr lang="en-US" smtClean="0">
                <a:solidFill>
                  <a:prstClr val="black">
                    <a:tint val="75000"/>
                  </a:prstClr>
                </a:solidFill>
                <a:ea typeface="ヒラギノ角ゴ Pro W3" pitchFamily="-107" charset="-128"/>
              </a:rPr>
              <a:pPr defTabSz="914239"/>
              <a:t>‹#›</a:t>
            </a:fld>
            <a:endParaRPr lang="en-US">
              <a:solidFill>
                <a:prstClr val="black">
                  <a:tint val="75000"/>
                </a:prstClr>
              </a:solidFill>
              <a:ea typeface="ヒラギノ角ゴ Pro W3" pitchFamily="-107" charset="-128"/>
            </a:endParaRPr>
          </a:p>
        </p:txBody>
      </p:sp>
    </p:spTree>
    <p:extLst>
      <p:ext uri="{BB962C8B-B14F-4D97-AF65-F5344CB8AC3E}">
        <p14:creationId xmlns:p14="http://schemas.microsoft.com/office/powerpoint/2010/main" val="42121848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iming>
    <p:tnLst>
      <p:par>
        <p:cTn id="1" dur="indefinite" restart="never" nodeType="tmRoot"/>
      </p:par>
    </p:tnLst>
  </p:timing>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9787521" y="6314568"/>
            <a:ext cx="1794935" cy="406991"/>
          </a:xfrm>
          <a:prstGeom prst="rect">
            <a:avLst/>
          </a:prstGeom>
        </p:spPr>
      </p:pic>
      <p:sp>
        <p:nvSpPr>
          <p:cNvPr id="4" name="Date Placeholder 3"/>
          <p:cNvSpPr>
            <a:spLocks noGrp="1"/>
          </p:cNvSpPr>
          <p:nvPr>
            <p:ph type="dt" sz="half" idx="2"/>
          </p:nvPr>
        </p:nvSpPr>
        <p:spPr>
          <a:xfrm>
            <a:off x="609600" y="63564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100321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9787499" y="6314536"/>
            <a:ext cx="1794935" cy="406991"/>
          </a:xfrm>
          <a:prstGeom prst="rect">
            <a:avLst/>
          </a:prstGeom>
        </p:spPr>
      </p:pic>
      <p:sp>
        <p:nvSpPr>
          <p:cNvPr id="4" name="Date Placeholder 3"/>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661661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p>
            <a:pPr defTabSz="914400" rtl="1" fontAlgn="base">
              <a:spcBef>
                <a:spcPct val="0"/>
              </a:spcBef>
              <a:spcAft>
                <a:spcPct val="0"/>
              </a:spcAft>
            </a:pPr>
            <a:endParaRPr lang="en-GB" altLang="en-US" sz="3900" b="1">
              <a:solidFill>
                <a:srgbClr val="000066"/>
              </a:solidFill>
            </a:endParaRPr>
          </a:p>
        </p:txBody>
      </p:sp>
      <p:pic>
        <p:nvPicPr>
          <p:cNvPr id="12293"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2034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ctr" defTabSz="1041216" rtl="0" eaLnBrk="0" fontAlgn="base" hangingPunct="0">
        <a:spcBef>
          <a:spcPct val="0"/>
        </a:spcBef>
        <a:spcAft>
          <a:spcPct val="0"/>
        </a:spcAft>
        <a:defRPr sz="4000" b="1">
          <a:solidFill>
            <a:srgbClr val="000066"/>
          </a:solidFill>
          <a:latin typeface="+mj-lt"/>
          <a:ea typeface="+mj-ea"/>
          <a:cs typeface="+mj-cs"/>
        </a:defRPr>
      </a:lvl1pPr>
      <a:lvl2pPr algn="ctr" defTabSz="1041216" rtl="0" eaLnBrk="0" fontAlgn="base" hangingPunct="0">
        <a:spcBef>
          <a:spcPct val="0"/>
        </a:spcBef>
        <a:spcAft>
          <a:spcPct val="0"/>
        </a:spcAft>
        <a:defRPr sz="4000" b="1">
          <a:solidFill>
            <a:srgbClr val="000066"/>
          </a:solidFill>
          <a:latin typeface="Arial" charset="0"/>
          <a:cs typeface="Arial" charset="0"/>
        </a:defRPr>
      </a:lvl2pPr>
      <a:lvl3pPr algn="ctr" defTabSz="1041216" rtl="0" eaLnBrk="0" fontAlgn="base" hangingPunct="0">
        <a:spcBef>
          <a:spcPct val="0"/>
        </a:spcBef>
        <a:spcAft>
          <a:spcPct val="0"/>
        </a:spcAft>
        <a:defRPr sz="4000" b="1">
          <a:solidFill>
            <a:srgbClr val="000066"/>
          </a:solidFill>
          <a:latin typeface="Arial" charset="0"/>
          <a:cs typeface="Arial" charset="0"/>
        </a:defRPr>
      </a:lvl3pPr>
      <a:lvl4pPr algn="ctr" defTabSz="1041216" rtl="0" eaLnBrk="0" fontAlgn="base" hangingPunct="0">
        <a:spcBef>
          <a:spcPct val="0"/>
        </a:spcBef>
        <a:spcAft>
          <a:spcPct val="0"/>
        </a:spcAft>
        <a:defRPr sz="4000" b="1">
          <a:solidFill>
            <a:srgbClr val="000066"/>
          </a:solidFill>
          <a:latin typeface="Arial" charset="0"/>
          <a:cs typeface="Arial" charset="0"/>
        </a:defRPr>
      </a:lvl4pPr>
      <a:lvl5pPr algn="ctr" defTabSz="104121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88869" indent="-388869" algn="l" defTabSz="104121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7413" indent="-320619" algn="l" defTabSz="104121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1672" indent="-306334"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6729" indent="-257130"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6550" indent="-163484" algn="r" defTabSz="104121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3315"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3316"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defTabSz="914400" rtl="1" fontAlgn="base">
              <a:spcBef>
                <a:spcPct val="0"/>
              </a:spcBef>
              <a:spcAft>
                <a:spcPct val="0"/>
              </a:spcAft>
            </a:pPr>
            <a:endParaRPr lang="en-GB" altLang="en-US" sz="3900" b="1">
              <a:solidFill>
                <a:srgbClr val="000066"/>
              </a:solidFill>
            </a:endParaRPr>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1785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1042804" rtl="0" eaLnBrk="0" fontAlgn="base" hangingPunct="0">
        <a:spcBef>
          <a:spcPct val="0"/>
        </a:spcBef>
        <a:spcAft>
          <a:spcPct val="0"/>
        </a:spcAft>
        <a:defRPr sz="4000" b="1">
          <a:solidFill>
            <a:srgbClr val="000066"/>
          </a:solidFill>
          <a:latin typeface="+mj-lt"/>
          <a:ea typeface="+mj-ea"/>
          <a:cs typeface="+mj-cs"/>
        </a:defRPr>
      </a:lvl1pPr>
      <a:lvl2pPr algn="ctr" defTabSz="1042804" rtl="0" eaLnBrk="0" fontAlgn="base" hangingPunct="0">
        <a:spcBef>
          <a:spcPct val="0"/>
        </a:spcBef>
        <a:spcAft>
          <a:spcPct val="0"/>
        </a:spcAft>
        <a:defRPr sz="4000" b="1">
          <a:solidFill>
            <a:srgbClr val="000066"/>
          </a:solidFill>
          <a:latin typeface="Arial" charset="0"/>
          <a:cs typeface="Arial" charset="0"/>
        </a:defRPr>
      </a:lvl2pPr>
      <a:lvl3pPr algn="ctr" defTabSz="1042804" rtl="0" eaLnBrk="0" fontAlgn="base" hangingPunct="0">
        <a:spcBef>
          <a:spcPct val="0"/>
        </a:spcBef>
        <a:spcAft>
          <a:spcPct val="0"/>
        </a:spcAft>
        <a:defRPr sz="4000" b="1">
          <a:solidFill>
            <a:srgbClr val="000066"/>
          </a:solidFill>
          <a:latin typeface="Arial" charset="0"/>
          <a:cs typeface="Arial" charset="0"/>
        </a:defRPr>
      </a:lvl3pPr>
      <a:lvl4pPr algn="ctr" defTabSz="1042804" rtl="0" eaLnBrk="0" fontAlgn="base" hangingPunct="0">
        <a:spcBef>
          <a:spcPct val="0"/>
        </a:spcBef>
        <a:spcAft>
          <a:spcPct val="0"/>
        </a:spcAft>
        <a:defRPr sz="4000" b="1">
          <a:solidFill>
            <a:srgbClr val="000066"/>
          </a:solidFill>
          <a:latin typeface="Arial" charset="0"/>
          <a:cs typeface="Arial" charset="0"/>
        </a:defRPr>
      </a:lvl4pPr>
      <a:lvl5pPr algn="ctr" defTabSz="1042804" rtl="0" eaLnBrk="0" fontAlgn="base" hangingPunct="0">
        <a:spcBef>
          <a:spcPct val="0"/>
        </a:spcBef>
        <a:spcAft>
          <a:spcPct val="0"/>
        </a:spcAft>
        <a:defRPr sz="4000" b="1">
          <a:solidFill>
            <a:srgbClr val="000066"/>
          </a:solidFill>
          <a:latin typeface="Arial" charset="0"/>
          <a:cs typeface="Arial" charset="0"/>
        </a:defRPr>
      </a:lvl5pPr>
      <a:lvl6pPr marL="457120" algn="ctr" defTabSz="1042804" rtl="0" fontAlgn="base">
        <a:spcBef>
          <a:spcPct val="0"/>
        </a:spcBef>
        <a:spcAft>
          <a:spcPct val="0"/>
        </a:spcAft>
        <a:defRPr sz="4000" b="1">
          <a:solidFill>
            <a:srgbClr val="000066"/>
          </a:solidFill>
          <a:latin typeface="Arial" charset="0"/>
          <a:cs typeface="Arial" charset="0"/>
        </a:defRPr>
      </a:lvl6pPr>
      <a:lvl7pPr marL="914239" algn="ctr" defTabSz="1042804" rtl="0" fontAlgn="base">
        <a:spcBef>
          <a:spcPct val="0"/>
        </a:spcBef>
        <a:spcAft>
          <a:spcPct val="0"/>
        </a:spcAft>
        <a:defRPr sz="4000" b="1">
          <a:solidFill>
            <a:srgbClr val="000066"/>
          </a:solidFill>
          <a:latin typeface="Arial" charset="0"/>
          <a:cs typeface="Arial" charset="0"/>
        </a:defRPr>
      </a:lvl7pPr>
      <a:lvl8pPr marL="1371358" algn="ctr" defTabSz="1042804" rtl="0" fontAlgn="base">
        <a:spcBef>
          <a:spcPct val="0"/>
        </a:spcBef>
        <a:spcAft>
          <a:spcPct val="0"/>
        </a:spcAft>
        <a:defRPr sz="4000" b="1">
          <a:solidFill>
            <a:srgbClr val="000066"/>
          </a:solidFill>
          <a:latin typeface="Arial" charset="0"/>
          <a:cs typeface="Arial" charset="0"/>
        </a:defRPr>
      </a:lvl8pPr>
      <a:lvl9pPr marL="1828477" algn="ctr" defTabSz="1042804" rtl="0" fontAlgn="base">
        <a:spcBef>
          <a:spcPct val="0"/>
        </a:spcBef>
        <a:spcAft>
          <a:spcPct val="0"/>
        </a:spcAft>
        <a:defRPr sz="4000" b="1">
          <a:solidFill>
            <a:srgbClr val="000066"/>
          </a:solidFill>
          <a:latin typeface="Arial" charset="0"/>
          <a:cs typeface="Arial" charset="0"/>
        </a:defRPr>
      </a:lvl9pPr>
    </p:titleStyle>
    <p:bodyStyle>
      <a:lvl1pPr marL="390456" indent="-390456" algn="l" defTabSz="104280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3260" indent="-307921"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eaLnBrk="0" fontAlgn="base" hangingPunct="0">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7"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4"/>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4"/>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4"/>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626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7267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3" y="635654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4B3B265E-9119-46FB-AC66-24A4D24360BD}" type="datetimeFigureOut">
              <a:rPr lang="en-US" smtClean="0">
                <a:solidFill>
                  <a:prstClr val="black">
                    <a:tint val="75000"/>
                  </a:prstClr>
                </a:solidFill>
              </a:rPr>
              <a:pPr defTabSz="1219170"/>
              <a:t>7/23/2018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4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4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920FBBD4-3E65-4CD7-90FE-47F66E42547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6506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5793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02029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4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7/23/2018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4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4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8044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6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1.xml"/><Relationship Id="rId5" Type="http://schemas.openxmlformats.org/officeDocument/2006/relationships/image" Target="../media/image1.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145.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2" Type="http://schemas.openxmlformats.org/officeDocument/2006/relationships/hyperlink" Target="http://www.who.int/reproductivehealth/publications/family_planning/MEC-5/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9.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7093414"/>
          </a:xfrm>
        </p:spPr>
      </p:pic>
      <p:sp>
        <p:nvSpPr>
          <p:cNvPr id="10" name="Subtitle 9"/>
          <p:cNvSpPr>
            <a:spLocks noGrp="1"/>
          </p:cNvSpPr>
          <p:nvPr>
            <p:ph type="subTitle" idx="1"/>
          </p:nvPr>
        </p:nvSpPr>
        <p:spPr>
          <a:xfrm>
            <a:off x="96" y="4303151"/>
            <a:ext cx="12191999" cy="1334221"/>
          </a:xfrm>
          <a:solidFill>
            <a:srgbClr val="0070C0"/>
          </a:solidFill>
        </p:spPr>
        <p:txBody>
          <a:bodyPr tIns="374862" anchor="ctr" anchorCtr="0"/>
          <a:lstStyle/>
          <a:p>
            <a:pPr algn="ctr"/>
            <a:endParaRPr lang="en-GB" sz="2400" dirty="0" smtClean="0"/>
          </a:p>
          <a:p>
            <a:pPr algn="ctr"/>
            <a:r>
              <a:rPr lang="en-US" sz="2000" dirty="0"/>
              <a:t>Meg </a:t>
            </a:r>
            <a:r>
              <a:rPr lang="en-US" sz="2000" dirty="0" smtClean="0"/>
              <a:t>Doherty MD MPH PhD</a:t>
            </a:r>
          </a:p>
          <a:p>
            <a:pPr algn="ctr"/>
            <a:r>
              <a:rPr lang="en-US" sz="2000" dirty="0" smtClean="0"/>
              <a:t>23 July 2018</a:t>
            </a:r>
            <a:r>
              <a:rPr lang="en-US" sz="2000" dirty="0"/>
              <a:t/>
            </a:r>
            <a:br>
              <a:rPr lang="en-US" sz="2000" dirty="0"/>
            </a:br>
            <a:r>
              <a:rPr lang="en-US" sz="2000" dirty="0" smtClean="0"/>
              <a:t>WHO HQ</a:t>
            </a:r>
            <a:r>
              <a:rPr lang="en-US" sz="2000" dirty="0"/>
              <a:t/>
            </a:r>
            <a:br>
              <a:rPr lang="en-US" sz="2000" dirty="0"/>
            </a:br>
            <a:endParaRPr lang="en-GB" sz="2000" dirty="0"/>
          </a:p>
        </p:txBody>
      </p:sp>
      <p:sp>
        <p:nvSpPr>
          <p:cNvPr id="9" name="Title 8"/>
          <p:cNvSpPr>
            <a:spLocks noGrp="1"/>
          </p:cNvSpPr>
          <p:nvPr>
            <p:ph type="ctrTitle"/>
          </p:nvPr>
        </p:nvSpPr>
        <p:spPr>
          <a:xfrm>
            <a:off x="0" y="-54883"/>
            <a:ext cx="12192000" cy="2076187"/>
          </a:xfrm>
          <a:solidFill>
            <a:schemeClr val="tx1">
              <a:lumMod val="95000"/>
              <a:lumOff val="5000"/>
              <a:alpha val="52000"/>
            </a:schemeClr>
          </a:solidFill>
        </p:spPr>
        <p:txBody>
          <a:bodyPr/>
          <a:lstStyle/>
          <a:p>
            <a:pPr algn="ctr">
              <a:lnSpc>
                <a:spcPct val="80000"/>
              </a:lnSpc>
            </a:pPr>
            <a:r>
              <a:rPr lang="en-GB" sz="4000" b="1" dirty="0" smtClean="0">
                <a:solidFill>
                  <a:schemeClr val="bg1"/>
                </a:solidFill>
              </a:rPr>
              <a:t/>
            </a:r>
            <a:br>
              <a:rPr lang="en-GB" sz="4000" b="1" dirty="0" smtClean="0">
                <a:solidFill>
                  <a:schemeClr val="bg1"/>
                </a:solidFill>
              </a:rPr>
            </a:br>
            <a:r>
              <a:rPr lang="en-GB" sz="4000" b="1" dirty="0" smtClean="0">
                <a:solidFill>
                  <a:schemeClr val="bg1"/>
                </a:solidFill>
              </a:rPr>
              <a:t>The role of DTG based regimens in first- and second-line HIV treatment and PEP – Updated WHO recommendations</a:t>
            </a:r>
            <a:endParaRPr lang="en-GB" sz="4000" b="1" dirty="0">
              <a:solidFill>
                <a:schemeClr val="bg1"/>
              </a:solidFill>
            </a:endParaRPr>
          </a:p>
        </p:txBody>
      </p:sp>
      <p:pic>
        <p:nvPicPr>
          <p:cNvPr id="1027"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019" y="5882120"/>
            <a:ext cx="3617748" cy="8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DS 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35" y="4528604"/>
            <a:ext cx="2808312" cy="99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2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272716"/>
            <a:ext cx="10824411" cy="1321721"/>
          </a:xfrm>
        </p:spPr>
        <p:txBody>
          <a:bodyPr/>
          <a:lstStyle/>
          <a:p>
            <a:r>
              <a:rPr lang="en-GB" b="1" dirty="0" smtClean="0">
                <a:solidFill>
                  <a:srgbClr val="0070C0"/>
                </a:solidFill>
              </a:rPr>
              <a:t>Updated NMA for first- and second-line ARV regimens from 2016 Guidelines</a:t>
            </a:r>
            <a:endParaRPr lang="en-US" b="1" dirty="0">
              <a:solidFill>
                <a:srgbClr val="0070C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392" y="1665579"/>
            <a:ext cx="3417623" cy="4805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133" y="1350561"/>
            <a:ext cx="3059467" cy="2547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806" y="1671404"/>
            <a:ext cx="3597584" cy="4831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133" y="4022904"/>
            <a:ext cx="2918597" cy="2092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91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40" y="245790"/>
            <a:ext cx="11809309" cy="1008112"/>
          </a:xfrm>
        </p:spPr>
        <p:txBody>
          <a:bodyPr>
            <a:noAutofit/>
          </a:bodyPr>
          <a:lstStyle/>
          <a:p>
            <a:pPr algn="ctr"/>
            <a:r>
              <a:rPr lang="en-GB" sz="4000" b="1" dirty="0">
                <a:solidFill>
                  <a:srgbClr val="0070C0"/>
                </a:solidFill>
              </a:rPr>
              <a:t>Safety and Efficacy of DTG and EFV600 in 1</a:t>
            </a:r>
            <a:r>
              <a:rPr lang="en-GB" sz="4000" b="1" baseline="30000" dirty="0">
                <a:solidFill>
                  <a:srgbClr val="0070C0"/>
                </a:solidFill>
              </a:rPr>
              <a:t>st</a:t>
            </a:r>
            <a:r>
              <a:rPr lang="en-GB" sz="4000" b="1" dirty="0">
                <a:solidFill>
                  <a:srgbClr val="0070C0"/>
                </a:solidFill>
              </a:rPr>
              <a:t> line ART  </a:t>
            </a:r>
            <a:br>
              <a:rPr lang="en-GB" sz="4000" b="1" dirty="0">
                <a:solidFill>
                  <a:srgbClr val="0070C0"/>
                </a:solidFill>
              </a:rPr>
            </a:br>
            <a:r>
              <a:rPr lang="en-GB" sz="3200" b="1" dirty="0">
                <a:solidFill>
                  <a:srgbClr val="0070C0"/>
                </a:solidFill>
              </a:rPr>
              <a:t>(summary 2018 WHO Sys Review &amp; NMA)</a:t>
            </a:r>
          </a:p>
        </p:txBody>
      </p:sp>
      <p:graphicFrame>
        <p:nvGraphicFramePr>
          <p:cNvPr id="4" name="Table 3"/>
          <p:cNvGraphicFramePr>
            <a:graphicFrameLocks noGrp="1"/>
          </p:cNvGraphicFramePr>
          <p:nvPr>
            <p:extLst>
              <p:ext uri="{D42A27DB-BD31-4B8C-83A1-F6EECF244321}">
                <p14:modId xmlns:p14="http://schemas.microsoft.com/office/powerpoint/2010/main" val="2472371402"/>
              </p:ext>
            </p:extLst>
          </p:nvPr>
        </p:nvGraphicFramePr>
        <p:xfrm>
          <a:off x="431372" y="1407809"/>
          <a:ext cx="10945215" cy="4384521"/>
        </p:xfrm>
        <a:graphic>
          <a:graphicData uri="http://schemas.openxmlformats.org/drawingml/2006/table">
            <a:tbl>
              <a:tblPr firstRow="1" bandRow="1">
                <a:tableStyleId>{5C22544A-7EE6-4342-B048-85BDC9FD1C3A}</a:tableStyleId>
              </a:tblPr>
              <a:tblGrid>
                <a:gridCol w="4704523">
                  <a:extLst>
                    <a:ext uri="{9D8B030D-6E8A-4147-A177-3AD203B41FA5}">
                      <a16:colId xmlns:a16="http://schemas.microsoft.com/office/drawing/2014/main" xmlns="" val="20000"/>
                    </a:ext>
                  </a:extLst>
                </a:gridCol>
                <a:gridCol w="3142992">
                  <a:extLst>
                    <a:ext uri="{9D8B030D-6E8A-4147-A177-3AD203B41FA5}">
                      <a16:colId xmlns:a16="http://schemas.microsoft.com/office/drawing/2014/main" xmlns="" val="20001"/>
                    </a:ext>
                  </a:extLst>
                </a:gridCol>
                <a:gridCol w="3097700">
                  <a:extLst>
                    <a:ext uri="{9D8B030D-6E8A-4147-A177-3AD203B41FA5}">
                      <a16:colId xmlns:a16="http://schemas.microsoft.com/office/drawing/2014/main" xmlns="" val="20002"/>
                    </a:ext>
                  </a:extLst>
                </a:gridCol>
              </a:tblGrid>
              <a:tr h="783636">
                <a:tc>
                  <a:txBody>
                    <a:bodyPr/>
                    <a:lstStyle/>
                    <a:p>
                      <a:pPr algn="ctr"/>
                      <a:r>
                        <a:rPr lang="en-GB" sz="2800" dirty="0"/>
                        <a:t>major outcomes</a:t>
                      </a:r>
                    </a:p>
                  </a:txBody>
                  <a:tcPr marL="121920" marR="121920" anchor="ctr"/>
                </a:tc>
                <a:tc>
                  <a:txBody>
                    <a:bodyPr/>
                    <a:lstStyle/>
                    <a:p>
                      <a:pPr algn="ctr"/>
                      <a:r>
                        <a:rPr lang="en-GB" sz="2800" dirty="0"/>
                        <a:t>DTG vs EFV</a:t>
                      </a:r>
                      <a:r>
                        <a:rPr lang="en-GB" sz="2800" baseline="-25000" dirty="0"/>
                        <a:t>600</a:t>
                      </a: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aseline="-25000" dirty="0"/>
                        <a:t>QUALITY OF EVIDENCE</a:t>
                      </a:r>
                    </a:p>
                  </a:txBody>
                  <a:tcPr marL="121920" marR="121920" anchor="ctr"/>
                </a:tc>
                <a:extLst>
                  <a:ext uri="{0D108BD9-81ED-4DB2-BD59-A6C34878D82A}">
                    <a16:rowId xmlns:a16="http://schemas.microsoft.com/office/drawing/2014/main" xmlns="" val="10000"/>
                  </a:ext>
                </a:extLst>
              </a:tr>
              <a:tr h="656523">
                <a:tc>
                  <a:txBody>
                    <a:bodyPr/>
                    <a:lstStyle/>
                    <a:p>
                      <a:r>
                        <a:rPr lang="en-GB" sz="2800" b="1" dirty="0"/>
                        <a:t>Viral suppression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xmlns="" val="10001"/>
                  </a:ext>
                </a:extLst>
              </a:tr>
              <a:tr h="60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t>Treatment</a:t>
                      </a:r>
                      <a:r>
                        <a:rPr lang="en-GB" sz="2800" b="1" baseline="0" dirty="0"/>
                        <a:t> discontinuation</a:t>
                      </a:r>
                      <a:endParaRPr lang="en-GB" sz="2800" b="1" dirty="0"/>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high</a:t>
                      </a:r>
                    </a:p>
                  </a:txBody>
                  <a:tcPr marL="121920" marR="121920" anchor="ctr">
                    <a:solidFill>
                      <a:schemeClr val="accent6"/>
                    </a:solidFill>
                  </a:tcPr>
                </a:tc>
                <a:extLst>
                  <a:ext uri="{0D108BD9-81ED-4DB2-BD59-A6C34878D82A}">
                    <a16:rowId xmlns:a16="http://schemas.microsoft.com/office/drawing/2014/main" xmlns="" val="10002"/>
                  </a:ext>
                </a:extLst>
              </a:tr>
              <a:tr h="603447">
                <a:tc>
                  <a:txBody>
                    <a:bodyPr/>
                    <a:lstStyle/>
                    <a:p>
                      <a:r>
                        <a:rPr lang="en-GB" sz="2800" b="1" dirty="0"/>
                        <a:t>CD4 recovery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xmlns="" val="10003"/>
                  </a:ext>
                </a:extLst>
              </a:tr>
              <a:tr h="518160">
                <a:tc>
                  <a:txBody>
                    <a:bodyPr/>
                    <a:lstStyle/>
                    <a:p>
                      <a:r>
                        <a:rPr lang="en-GB" sz="2800" b="1" dirty="0"/>
                        <a:t>Mortality</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4"/>
                  </a:ext>
                </a:extLst>
              </a:tr>
              <a:tr h="701148">
                <a:tc>
                  <a:txBody>
                    <a:bodyPr/>
                    <a:lstStyle/>
                    <a:p>
                      <a:r>
                        <a:rPr lang="en-GB" sz="2800" b="1" dirty="0"/>
                        <a:t>AIDS progression</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5"/>
                  </a:ext>
                </a:extLst>
              </a:tr>
              <a:tr h="518160">
                <a:tc>
                  <a:txBody>
                    <a:bodyPr/>
                    <a:lstStyle/>
                    <a:p>
                      <a:r>
                        <a:rPr lang="en-GB" sz="2800" b="1" dirty="0"/>
                        <a:t>SAE</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6"/>
                  </a:ext>
                </a:extLst>
              </a:tr>
            </a:tbl>
          </a:graphicData>
        </a:graphic>
      </p:graphicFrame>
      <p:sp>
        <p:nvSpPr>
          <p:cNvPr id="8" name="TextBox 7"/>
          <p:cNvSpPr txBox="1"/>
          <p:nvPr/>
        </p:nvSpPr>
        <p:spPr>
          <a:xfrm>
            <a:off x="712594" y="6301726"/>
            <a:ext cx="1917781" cy="338555"/>
          </a:xfrm>
          <a:prstGeom prst="rect">
            <a:avLst/>
          </a:prstGeom>
          <a:noFill/>
        </p:spPr>
        <p:txBody>
          <a:bodyPr wrap="square" lIns="91438" tIns="45719" rIns="91438" bIns="45719" rtlCol="0">
            <a:spAutoFit/>
          </a:bodyPr>
          <a:lstStyle/>
          <a:p>
            <a:pPr algn="r" fontAlgn="base">
              <a:spcBef>
                <a:spcPct val="0"/>
              </a:spcBef>
              <a:spcAft>
                <a:spcPct val="0"/>
              </a:spcAft>
            </a:pPr>
            <a:r>
              <a:rPr lang="en-GB" sz="1500" dirty="0">
                <a:solidFill>
                  <a:prstClr val="black"/>
                </a:solidFill>
                <a:latin typeface="Arial" charset="0"/>
              </a:rPr>
              <a:t>WHO</a:t>
            </a:r>
            <a:r>
              <a:rPr lang="en-GB" sz="1600" dirty="0">
                <a:solidFill>
                  <a:prstClr val="black"/>
                </a:solidFill>
                <a:latin typeface="Arial" charset="0"/>
              </a:rPr>
              <a:t>, 2018</a:t>
            </a:r>
          </a:p>
        </p:txBody>
      </p:sp>
      <p:sp>
        <p:nvSpPr>
          <p:cNvPr id="5" name="TextBox 4"/>
          <p:cNvSpPr txBox="1"/>
          <p:nvPr/>
        </p:nvSpPr>
        <p:spPr>
          <a:xfrm>
            <a:off x="422201" y="5920613"/>
            <a:ext cx="4933571" cy="261107"/>
          </a:xfrm>
          <a:prstGeom prst="rect">
            <a:avLst/>
          </a:prstGeom>
          <a:noFill/>
        </p:spPr>
        <p:txBody>
          <a:bodyPr wrap="square" lIns="90942" tIns="45471" rIns="90942" bIns="45471" rtlCol="0">
            <a:spAutoFit/>
          </a:bodyPr>
          <a:lstStyle/>
          <a:p>
            <a:pPr defTabSz="913570"/>
            <a:r>
              <a:rPr lang="en-GB" sz="1100" i="1" dirty="0">
                <a:solidFill>
                  <a:prstClr val="black"/>
                </a:solidFill>
                <a:latin typeface="Arial" charset="0"/>
              </a:rPr>
              <a:t>Reference: Steve Kanters, For WHO ARV GDG, 16-18 May 2018</a:t>
            </a:r>
          </a:p>
        </p:txBody>
      </p:sp>
      <p:sp>
        <p:nvSpPr>
          <p:cNvPr id="3" name="Rectangle 2"/>
          <p:cNvSpPr/>
          <p:nvPr/>
        </p:nvSpPr>
        <p:spPr>
          <a:xfrm>
            <a:off x="422201" y="2229853"/>
            <a:ext cx="11015820" cy="17806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0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761"/>
            <a:ext cx="10972800" cy="1143000"/>
          </a:xfrm>
        </p:spPr>
        <p:txBody>
          <a:bodyPr>
            <a:noAutofit/>
          </a:bodyPr>
          <a:lstStyle/>
          <a:p>
            <a:r>
              <a:rPr lang="en-GB" sz="4000" b="1" dirty="0">
                <a:solidFill>
                  <a:srgbClr val="0070C0"/>
                </a:solidFill>
              </a:rPr>
              <a:t>DTG 50 mg BID with rifampicin resulted in DTG concentrations similar to DTG 50 mg </a:t>
            </a:r>
            <a:r>
              <a:rPr lang="en-GB" sz="4000" b="1" dirty="0" smtClean="0">
                <a:solidFill>
                  <a:srgbClr val="0070C0"/>
                </a:solidFill>
              </a:rPr>
              <a:t>QD</a:t>
            </a:r>
            <a:endParaRPr lang="en-US" sz="4000" b="1" dirty="0">
              <a:solidFill>
                <a:srgbClr val="0070C0"/>
              </a:solidFill>
            </a:endParaRPr>
          </a:p>
        </p:txBody>
      </p:sp>
      <p:sp>
        <p:nvSpPr>
          <p:cNvPr id="4" name="Content Placeholder 2">
            <a:extLst>
              <a:ext uri="{FF2B5EF4-FFF2-40B4-BE49-F238E27FC236}">
                <a16:creationId xmlns="" xmlns:a16="http://schemas.microsoft.com/office/drawing/2014/main" id="{2D091A1B-C569-4963-B453-8887F10AAE3D}"/>
              </a:ext>
            </a:extLst>
          </p:cNvPr>
          <p:cNvSpPr>
            <a:spLocks noGrp="1"/>
          </p:cNvSpPr>
          <p:nvPr>
            <p:ph sz="quarter" idx="10"/>
          </p:nvPr>
        </p:nvSpPr>
        <p:spPr>
          <a:xfrm>
            <a:off x="161358" y="6044266"/>
            <a:ext cx="11474452" cy="593451"/>
          </a:xfrm>
        </p:spPr>
        <p:txBody>
          <a:bodyPr>
            <a:normAutofit/>
          </a:bodyPr>
          <a:lstStyle/>
          <a:p>
            <a:r>
              <a:rPr lang="en-GB" dirty="0"/>
              <a:t>There were no discontinuations from AEs and no Grade ≥3 clinical or laboratory events</a:t>
            </a:r>
          </a:p>
          <a:p>
            <a:endParaRPr lang="en-GB" dirty="0"/>
          </a:p>
        </p:txBody>
      </p:sp>
      <p:sp>
        <p:nvSpPr>
          <p:cNvPr id="6" name="Text Placeholder 4">
            <a:extLst>
              <a:ext uri="{FF2B5EF4-FFF2-40B4-BE49-F238E27FC236}">
                <a16:creationId xmlns="" xmlns:a16="http://schemas.microsoft.com/office/drawing/2014/main" id="{89B2E6BD-F442-4B36-B42F-B1B73B0B5D60}"/>
              </a:ext>
            </a:extLst>
          </p:cNvPr>
          <p:cNvSpPr txBox="1">
            <a:spLocks/>
          </p:cNvSpPr>
          <p:nvPr/>
        </p:nvSpPr>
        <p:spPr>
          <a:xfrm>
            <a:off x="8103" y="6570848"/>
            <a:ext cx="5569545" cy="287337"/>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dirty="0">
                <a:solidFill>
                  <a:prstClr val="black"/>
                </a:solidFill>
              </a:rPr>
              <a:t>*For BID dosing, simulations of the concentrations </a:t>
            </a:r>
            <a:br>
              <a:rPr lang="en-GB" dirty="0">
                <a:solidFill>
                  <a:prstClr val="black"/>
                </a:solidFill>
              </a:rPr>
            </a:br>
            <a:r>
              <a:rPr lang="en-GB" dirty="0">
                <a:solidFill>
                  <a:prstClr val="black"/>
                </a:solidFill>
              </a:rPr>
              <a:t>after a second dose are provided (dashed lines in figure)</a:t>
            </a:r>
          </a:p>
        </p:txBody>
      </p:sp>
      <p:sp>
        <p:nvSpPr>
          <p:cNvPr id="7" name="TextBox 6">
            <a:extLst>
              <a:ext uri="{FF2B5EF4-FFF2-40B4-BE49-F238E27FC236}">
                <a16:creationId xmlns="" xmlns:a16="http://schemas.microsoft.com/office/drawing/2014/main" id="{DAFAF1E9-8A4A-48D8-AE3E-14AD1DBBDB8E}"/>
              </a:ext>
            </a:extLst>
          </p:cNvPr>
          <p:cNvSpPr txBox="1"/>
          <p:nvPr/>
        </p:nvSpPr>
        <p:spPr bwMode="auto">
          <a:xfrm rot="16200000">
            <a:off x="-412865" y="3796614"/>
            <a:ext cx="2494593" cy="307777"/>
          </a:xfrm>
          <a:prstGeom prst="rect">
            <a:avLst/>
          </a:prstGeom>
          <a:noFill/>
        </p:spPr>
        <p:txBody>
          <a:bodyPr wrap="none">
            <a:spAutoFit/>
          </a:bodyPr>
          <a:lstStyle/>
          <a:p>
            <a:pPr algn="ctr" defTabSz="457200" fontAlgn="base">
              <a:spcBef>
                <a:spcPct val="0"/>
              </a:spcBef>
              <a:spcAft>
                <a:spcPct val="0"/>
              </a:spcAft>
              <a:defRPr/>
            </a:pPr>
            <a:r>
              <a:rPr lang="en-US" sz="1400" b="1" kern="0" dirty="0">
                <a:solidFill>
                  <a:srgbClr val="000000"/>
                </a:solidFill>
                <a:latin typeface="Arial"/>
                <a:cs typeface="Arial" pitchFamily="34" charset="0"/>
              </a:rPr>
              <a:t>DTG concentration (µg/mL)</a:t>
            </a:r>
          </a:p>
        </p:txBody>
      </p:sp>
      <p:sp>
        <p:nvSpPr>
          <p:cNvPr id="8" name="TextBox 7">
            <a:extLst>
              <a:ext uri="{FF2B5EF4-FFF2-40B4-BE49-F238E27FC236}">
                <a16:creationId xmlns="" xmlns:a16="http://schemas.microsoft.com/office/drawing/2014/main" id="{5B77F164-97CE-488A-A443-6D097980819A}"/>
              </a:ext>
            </a:extLst>
          </p:cNvPr>
          <p:cNvSpPr txBox="1"/>
          <p:nvPr/>
        </p:nvSpPr>
        <p:spPr>
          <a:xfrm>
            <a:off x="1248557" y="2293795"/>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7</a:t>
            </a:r>
          </a:p>
        </p:txBody>
      </p:sp>
      <p:sp>
        <p:nvSpPr>
          <p:cNvPr id="9" name="TextBox 8">
            <a:extLst>
              <a:ext uri="{FF2B5EF4-FFF2-40B4-BE49-F238E27FC236}">
                <a16:creationId xmlns="" xmlns:a16="http://schemas.microsoft.com/office/drawing/2014/main" id="{9538C61C-DB4B-4AA2-9777-77A7A1889862}"/>
              </a:ext>
            </a:extLst>
          </p:cNvPr>
          <p:cNvSpPr txBox="1"/>
          <p:nvPr/>
        </p:nvSpPr>
        <p:spPr bwMode="auto">
          <a:xfrm>
            <a:off x="1432949" y="5539235"/>
            <a:ext cx="9970264" cy="307777"/>
          </a:xfrm>
          <a:prstGeom prst="rect">
            <a:avLst/>
          </a:prstGeom>
          <a:noFill/>
        </p:spPr>
        <p:txBody>
          <a:bodyPr wrap="square">
            <a:spAutoFit/>
          </a:bodyPr>
          <a:lstStyle/>
          <a:p>
            <a:pPr defTabSz="457200" fontAlgn="base">
              <a:spcBef>
                <a:spcPct val="0"/>
              </a:spcBef>
              <a:spcAft>
                <a:spcPct val="0"/>
              </a:spcAft>
              <a:tabLst>
                <a:tab pos="177800" algn="ctr"/>
                <a:tab pos="1317625" algn="ctr"/>
                <a:tab pos="2468563" algn="ctr"/>
                <a:tab pos="3611563" algn="ctr"/>
                <a:tab pos="4762500" algn="ctr"/>
                <a:tab pos="5897563" algn="ctr"/>
                <a:tab pos="7056438" algn="ctr"/>
                <a:tab pos="7454900" algn="ctr"/>
              </a:tabLst>
              <a:defRPr/>
            </a:pPr>
            <a:r>
              <a:rPr lang="en-US" sz="1400" b="1" kern="0" dirty="0">
                <a:solidFill>
                  <a:srgbClr val="000000"/>
                </a:solidFill>
                <a:latin typeface="Arial" pitchFamily="34" charset="0"/>
                <a:cs typeface="Arial" pitchFamily="34" charset="0"/>
              </a:rPr>
              <a:t>	0	4	8	12	16	20	24</a:t>
            </a:r>
          </a:p>
        </p:txBody>
      </p:sp>
      <p:sp>
        <p:nvSpPr>
          <p:cNvPr id="10" name="TextBox 9">
            <a:extLst>
              <a:ext uri="{FF2B5EF4-FFF2-40B4-BE49-F238E27FC236}">
                <a16:creationId xmlns="" xmlns:a16="http://schemas.microsoft.com/office/drawing/2014/main" id="{2534685A-CC00-4E67-99BF-2AD6F8B71BBF}"/>
              </a:ext>
            </a:extLst>
          </p:cNvPr>
          <p:cNvSpPr txBox="1"/>
          <p:nvPr/>
        </p:nvSpPr>
        <p:spPr bwMode="auto">
          <a:xfrm>
            <a:off x="5742206" y="5792642"/>
            <a:ext cx="1268296" cy="307777"/>
          </a:xfrm>
          <a:prstGeom prst="rect">
            <a:avLst/>
          </a:prstGeom>
          <a:noFill/>
        </p:spPr>
        <p:txBody>
          <a:bodyPr wrap="none">
            <a:spAutoFit/>
          </a:bodyPr>
          <a:lstStyle/>
          <a:p>
            <a:pPr algn="ctr" defTabSz="457200" fontAlgn="base">
              <a:spcBef>
                <a:spcPct val="0"/>
              </a:spcBef>
              <a:spcAft>
                <a:spcPct val="0"/>
              </a:spcAft>
              <a:defRPr/>
            </a:pPr>
            <a:r>
              <a:rPr lang="en-US" sz="1400" b="1" kern="0" dirty="0">
                <a:solidFill>
                  <a:srgbClr val="000000"/>
                </a:solidFill>
                <a:latin typeface="Arial"/>
                <a:cs typeface="Arial" pitchFamily="34" charset="0"/>
              </a:rPr>
              <a:t>Time (hours)</a:t>
            </a:r>
          </a:p>
        </p:txBody>
      </p:sp>
      <p:sp>
        <p:nvSpPr>
          <p:cNvPr id="11" name="TextBox 10">
            <a:extLst>
              <a:ext uri="{FF2B5EF4-FFF2-40B4-BE49-F238E27FC236}">
                <a16:creationId xmlns="" xmlns:a16="http://schemas.microsoft.com/office/drawing/2014/main" id="{3047B455-B4B6-47C7-BEBF-6608D15B68EF}"/>
              </a:ext>
            </a:extLst>
          </p:cNvPr>
          <p:cNvSpPr txBox="1"/>
          <p:nvPr/>
        </p:nvSpPr>
        <p:spPr>
          <a:xfrm>
            <a:off x="1248557" y="311951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5</a:t>
            </a:r>
          </a:p>
        </p:txBody>
      </p:sp>
      <p:sp>
        <p:nvSpPr>
          <p:cNvPr id="12" name="TextBox 11">
            <a:extLst>
              <a:ext uri="{FF2B5EF4-FFF2-40B4-BE49-F238E27FC236}">
                <a16:creationId xmlns="" xmlns:a16="http://schemas.microsoft.com/office/drawing/2014/main" id="{47F8F48C-5838-4CFB-9EC7-586280227315}"/>
              </a:ext>
            </a:extLst>
          </p:cNvPr>
          <p:cNvSpPr txBox="1"/>
          <p:nvPr/>
        </p:nvSpPr>
        <p:spPr>
          <a:xfrm>
            <a:off x="1248557" y="3532190"/>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4</a:t>
            </a:r>
          </a:p>
        </p:txBody>
      </p:sp>
      <p:sp>
        <p:nvSpPr>
          <p:cNvPr id="13" name="TextBox 12">
            <a:extLst>
              <a:ext uri="{FF2B5EF4-FFF2-40B4-BE49-F238E27FC236}">
                <a16:creationId xmlns="" xmlns:a16="http://schemas.microsoft.com/office/drawing/2014/main" id="{FC07AA89-F83F-436E-ABEA-7EAF8FCB09B1}"/>
              </a:ext>
            </a:extLst>
          </p:cNvPr>
          <p:cNvSpPr txBox="1"/>
          <p:nvPr/>
        </p:nvSpPr>
        <p:spPr>
          <a:xfrm>
            <a:off x="1248557" y="394505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3</a:t>
            </a:r>
          </a:p>
        </p:txBody>
      </p:sp>
      <p:sp>
        <p:nvSpPr>
          <p:cNvPr id="14" name="TextBox 13">
            <a:extLst>
              <a:ext uri="{FF2B5EF4-FFF2-40B4-BE49-F238E27FC236}">
                <a16:creationId xmlns="" xmlns:a16="http://schemas.microsoft.com/office/drawing/2014/main" id="{B293B79A-B0E2-4824-B422-E0B70E615236}"/>
              </a:ext>
            </a:extLst>
          </p:cNvPr>
          <p:cNvSpPr txBox="1"/>
          <p:nvPr/>
        </p:nvSpPr>
        <p:spPr>
          <a:xfrm>
            <a:off x="1248557" y="435809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2</a:t>
            </a:r>
          </a:p>
        </p:txBody>
      </p:sp>
      <p:sp>
        <p:nvSpPr>
          <p:cNvPr id="15" name="TextBox 14">
            <a:extLst>
              <a:ext uri="{FF2B5EF4-FFF2-40B4-BE49-F238E27FC236}">
                <a16:creationId xmlns="" xmlns:a16="http://schemas.microsoft.com/office/drawing/2014/main" id="{1C5D69B3-F4CF-4C01-B402-DF14F9DC84CC}"/>
              </a:ext>
            </a:extLst>
          </p:cNvPr>
          <p:cNvSpPr txBox="1"/>
          <p:nvPr/>
        </p:nvSpPr>
        <p:spPr>
          <a:xfrm>
            <a:off x="1248557" y="477095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1</a:t>
            </a:r>
          </a:p>
        </p:txBody>
      </p:sp>
      <p:sp>
        <p:nvSpPr>
          <p:cNvPr id="16" name="TextBox 15">
            <a:extLst>
              <a:ext uri="{FF2B5EF4-FFF2-40B4-BE49-F238E27FC236}">
                <a16:creationId xmlns="" xmlns:a16="http://schemas.microsoft.com/office/drawing/2014/main" id="{9D201F0C-621F-413B-9952-164E105C6259}"/>
              </a:ext>
            </a:extLst>
          </p:cNvPr>
          <p:cNvSpPr txBox="1"/>
          <p:nvPr/>
        </p:nvSpPr>
        <p:spPr>
          <a:xfrm>
            <a:off x="1248557" y="5183814"/>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0</a:t>
            </a:r>
          </a:p>
        </p:txBody>
      </p:sp>
      <p:sp>
        <p:nvSpPr>
          <p:cNvPr id="17" name="TextBox 16">
            <a:extLst>
              <a:ext uri="{FF2B5EF4-FFF2-40B4-BE49-F238E27FC236}">
                <a16:creationId xmlns="" xmlns:a16="http://schemas.microsoft.com/office/drawing/2014/main" id="{C1C309EF-7B4C-4E68-9121-DD5043D5CE3C}"/>
              </a:ext>
            </a:extLst>
          </p:cNvPr>
          <p:cNvSpPr txBox="1"/>
          <p:nvPr/>
        </p:nvSpPr>
        <p:spPr>
          <a:xfrm>
            <a:off x="1248557" y="2706652"/>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6</a:t>
            </a:r>
          </a:p>
        </p:txBody>
      </p:sp>
      <p:sp>
        <p:nvSpPr>
          <p:cNvPr id="18" name="TextBox 17">
            <a:extLst>
              <a:ext uri="{FF2B5EF4-FFF2-40B4-BE49-F238E27FC236}">
                <a16:creationId xmlns="" xmlns:a16="http://schemas.microsoft.com/office/drawing/2014/main" id="{00C207C2-172F-4F76-92B5-695B924AE43D}"/>
              </a:ext>
            </a:extLst>
          </p:cNvPr>
          <p:cNvSpPr txBox="1"/>
          <p:nvPr/>
        </p:nvSpPr>
        <p:spPr>
          <a:xfrm>
            <a:off x="7720535" y="3919254"/>
            <a:ext cx="631070" cy="338554"/>
          </a:xfrm>
          <a:prstGeom prst="rect">
            <a:avLst/>
          </a:prstGeom>
          <a:noFill/>
        </p:spPr>
        <p:txBody>
          <a:bodyPr wrap="none" rtlCol="0">
            <a:spAutoFit/>
          </a:bodyPr>
          <a:lstStyle/>
          <a:p>
            <a:pPr defTabSz="457200" fontAlgn="base">
              <a:spcBef>
                <a:spcPct val="0"/>
              </a:spcBef>
              <a:spcAft>
                <a:spcPct val="0"/>
              </a:spcAft>
              <a:defRPr/>
            </a:pPr>
            <a:r>
              <a:rPr lang="en-US" sz="1600" dirty="0">
                <a:solidFill>
                  <a:srgbClr val="000000"/>
                </a:solidFill>
                <a:latin typeface="Arial" charset="0"/>
                <a:cs typeface="Arial" charset="0"/>
              </a:rPr>
              <a:t>n=11</a:t>
            </a:r>
          </a:p>
        </p:txBody>
      </p:sp>
      <p:sp>
        <p:nvSpPr>
          <p:cNvPr id="19" name="Freeform 193">
            <a:extLst>
              <a:ext uri="{FF2B5EF4-FFF2-40B4-BE49-F238E27FC236}">
                <a16:creationId xmlns="" xmlns:a16="http://schemas.microsoft.com/office/drawing/2014/main" id="{E670E3F4-1F8F-4CD3-9F66-A8F24B1240C3}"/>
              </a:ext>
            </a:extLst>
          </p:cNvPr>
          <p:cNvSpPr>
            <a:spLocks/>
          </p:cNvSpPr>
          <p:nvPr/>
        </p:nvSpPr>
        <p:spPr bwMode="auto">
          <a:xfrm>
            <a:off x="6308193" y="4594056"/>
            <a:ext cx="112307" cy="0"/>
          </a:xfrm>
          <a:custGeom>
            <a:avLst/>
            <a:gdLst>
              <a:gd name="T0" fmla="*/ 0 w 56"/>
              <a:gd name="T1" fmla="*/ 56 w 56"/>
              <a:gd name="T2" fmla="*/ 0 w 56"/>
            </a:gdLst>
            <a:ahLst/>
            <a:cxnLst>
              <a:cxn ang="0">
                <a:pos x="T0" y="0"/>
              </a:cxn>
              <a:cxn ang="0">
                <a:pos x="T1" y="0"/>
              </a:cxn>
              <a:cxn ang="0">
                <a:pos x="T2" y="0"/>
              </a:cxn>
            </a:cxnLst>
            <a:rect l="0" t="0" r="r" b="b"/>
            <a:pathLst>
              <a:path w="56">
                <a:moveTo>
                  <a:pt x="0" y="0"/>
                </a:moveTo>
                <a:lnTo>
                  <a:pt x="56" y="0"/>
                </a:lnTo>
                <a:lnTo>
                  <a:pt x="0" y="0"/>
                </a:lnTo>
                <a:close/>
              </a:path>
            </a:pathLst>
          </a:custGeom>
          <a:solidFill>
            <a:srgbClr val="1F497D"/>
          </a:solidFill>
          <a:ln>
            <a:solidFill>
              <a:srgbClr val="1F497D"/>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20" name="Group 19">
            <a:extLst>
              <a:ext uri="{FF2B5EF4-FFF2-40B4-BE49-F238E27FC236}">
                <a16:creationId xmlns="" xmlns:a16="http://schemas.microsoft.com/office/drawing/2014/main" id="{3965B4A5-B021-427F-A56A-5AA944EFDFF4}"/>
              </a:ext>
            </a:extLst>
          </p:cNvPr>
          <p:cNvGrpSpPr/>
          <p:nvPr/>
        </p:nvGrpSpPr>
        <p:grpSpPr>
          <a:xfrm>
            <a:off x="1781844" y="2804756"/>
            <a:ext cx="9177039" cy="1780030"/>
            <a:chOff x="1694557" y="2531236"/>
            <a:chExt cx="6882779" cy="1780030"/>
          </a:xfrm>
        </p:grpSpPr>
        <p:sp>
          <p:nvSpPr>
            <p:cNvPr id="21" name="Rectangle 41">
              <a:extLst>
                <a:ext uri="{FF2B5EF4-FFF2-40B4-BE49-F238E27FC236}">
                  <a16:creationId xmlns="" xmlns:a16="http://schemas.microsoft.com/office/drawing/2014/main" id="{90045224-77AA-4BD8-AAF9-D79DC27E2356}"/>
                </a:ext>
              </a:extLst>
            </p:cNvPr>
            <p:cNvSpPr>
              <a:spLocks noChangeArrowheads="1"/>
            </p:cNvSpPr>
            <p:nvPr/>
          </p:nvSpPr>
          <p:spPr bwMode="auto">
            <a:xfrm>
              <a:off x="2272133" y="274755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2" name="Rectangle 71">
              <a:extLst>
                <a:ext uri="{FF2B5EF4-FFF2-40B4-BE49-F238E27FC236}">
                  <a16:creationId xmlns="" xmlns:a16="http://schemas.microsoft.com/office/drawing/2014/main" id="{F5AFD851-5E42-4556-A1D1-A55E611B93CF}"/>
                </a:ext>
              </a:extLst>
            </p:cNvPr>
            <p:cNvSpPr>
              <a:spLocks noChangeArrowheads="1"/>
            </p:cNvSpPr>
            <p:nvPr/>
          </p:nvSpPr>
          <p:spPr bwMode="auto">
            <a:xfrm>
              <a:off x="2560921" y="2892805"/>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3" name="Rectangle 85">
              <a:extLst>
                <a:ext uri="{FF2B5EF4-FFF2-40B4-BE49-F238E27FC236}">
                  <a16:creationId xmlns="" xmlns:a16="http://schemas.microsoft.com/office/drawing/2014/main" id="{195010FC-7119-4ECC-920C-5D99CD5AE1B5}"/>
                </a:ext>
              </a:extLst>
            </p:cNvPr>
            <p:cNvSpPr>
              <a:spLocks noChangeArrowheads="1"/>
            </p:cNvSpPr>
            <p:nvPr/>
          </p:nvSpPr>
          <p:spPr bwMode="auto">
            <a:xfrm>
              <a:off x="2842189" y="2861901"/>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4" name="Rectangle 106">
              <a:extLst>
                <a:ext uri="{FF2B5EF4-FFF2-40B4-BE49-F238E27FC236}">
                  <a16:creationId xmlns="" xmlns:a16="http://schemas.microsoft.com/office/drawing/2014/main" id="{D09DD6A5-BFAA-4689-B93E-3A9914B1B857}"/>
                </a:ext>
              </a:extLst>
            </p:cNvPr>
            <p:cNvSpPr>
              <a:spLocks noChangeArrowheads="1"/>
            </p:cNvSpPr>
            <p:nvPr/>
          </p:nvSpPr>
          <p:spPr bwMode="auto">
            <a:xfrm>
              <a:off x="3124960" y="304114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5" name="Rectangle 127">
              <a:extLst>
                <a:ext uri="{FF2B5EF4-FFF2-40B4-BE49-F238E27FC236}">
                  <a16:creationId xmlns="" xmlns:a16="http://schemas.microsoft.com/office/drawing/2014/main" id="{E07DE7FB-2D34-478F-90F5-95D517BDFA16}"/>
                </a:ext>
              </a:extLst>
            </p:cNvPr>
            <p:cNvSpPr>
              <a:spLocks noChangeArrowheads="1"/>
            </p:cNvSpPr>
            <p:nvPr/>
          </p:nvSpPr>
          <p:spPr bwMode="auto">
            <a:xfrm>
              <a:off x="3419764" y="325746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6" name="Rectangle 148">
              <a:extLst>
                <a:ext uri="{FF2B5EF4-FFF2-40B4-BE49-F238E27FC236}">
                  <a16:creationId xmlns="" xmlns:a16="http://schemas.microsoft.com/office/drawing/2014/main" id="{2B6B21FA-E217-4346-B83D-B3C3026638A0}"/>
                </a:ext>
              </a:extLst>
            </p:cNvPr>
            <p:cNvSpPr>
              <a:spLocks noChangeArrowheads="1"/>
            </p:cNvSpPr>
            <p:nvPr/>
          </p:nvSpPr>
          <p:spPr bwMode="auto">
            <a:xfrm>
              <a:off x="3991324" y="350160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7" name="Rectangle 169">
              <a:extLst>
                <a:ext uri="{FF2B5EF4-FFF2-40B4-BE49-F238E27FC236}">
                  <a16:creationId xmlns="" xmlns:a16="http://schemas.microsoft.com/office/drawing/2014/main" id="{67A5DDBD-A00D-4B09-8F2B-2987DC48292C}"/>
                </a:ext>
              </a:extLst>
            </p:cNvPr>
            <p:cNvSpPr>
              <a:spLocks noChangeArrowheads="1"/>
            </p:cNvSpPr>
            <p:nvPr/>
          </p:nvSpPr>
          <p:spPr bwMode="auto">
            <a:xfrm>
              <a:off x="5134442" y="382299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8" name="Rectangle 171">
              <a:extLst>
                <a:ext uri="{FF2B5EF4-FFF2-40B4-BE49-F238E27FC236}">
                  <a16:creationId xmlns="" xmlns:a16="http://schemas.microsoft.com/office/drawing/2014/main" id="{50F801A5-BD9F-4CEB-88FF-E8DB736E9F91}"/>
                </a:ext>
              </a:extLst>
            </p:cNvPr>
            <p:cNvSpPr>
              <a:spLocks noChangeArrowheads="1"/>
            </p:cNvSpPr>
            <p:nvPr/>
          </p:nvSpPr>
          <p:spPr bwMode="auto">
            <a:xfrm>
              <a:off x="5426238" y="2639398"/>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9" name="Rectangle 173">
              <a:extLst>
                <a:ext uri="{FF2B5EF4-FFF2-40B4-BE49-F238E27FC236}">
                  <a16:creationId xmlns="" xmlns:a16="http://schemas.microsoft.com/office/drawing/2014/main" id="{D717FCCF-33C6-4DB2-8874-53A89B02C62E}"/>
                </a:ext>
              </a:extLst>
            </p:cNvPr>
            <p:cNvSpPr>
              <a:spLocks noChangeArrowheads="1"/>
            </p:cNvSpPr>
            <p:nvPr/>
          </p:nvSpPr>
          <p:spPr bwMode="auto">
            <a:xfrm>
              <a:off x="5718035" y="275064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0" name="Rectangle 175">
              <a:extLst>
                <a:ext uri="{FF2B5EF4-FFF2-40B4-BE49-F238E27FC236}">
                  <a16:creationId xmlns="" xmlns:a16="http://schemas.microsoft.com/office/drawing/2014/main" id="{DFB1DA38-3DFD-49F9-92C8-2D85B4E6C5EA}"/>
                </a:ext>
              </a:extLst>
            </p:cNvPr>
            <p:cNvSpPr>
              <a:spLocks noChangeArrowheads="1"/>
            </p:cNvSpPr>
            <p:nvPr/>
          </p:nvSpPr>
          <p:spPr bwMode="auto">
            <a:xfrm>
              <a:off x="6006822" y="2902076"/>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1" name="Rectangle 177">
              <a:extLst>
                <a:ext uri="{FF2B5EF4-FFF2-40B4-BE49-F238E27FC236}">
                  <a16:creationId xmlns="" xmlns:a16="http://schemas.microsoft.com/office/drawing/2014/main" id="{3CB7F425-9ACE-4406-B4CE-F59A39DA83AA}"/>
                </a:ext>
              </a:extLst>
            </p:cNvPr>
            <p:cNvSpPr>
              <a:spLocks noChangeArrowheads="1"/>
            </p:cNvSpPr>
            <p:nvPr/>
          </p:nvSpPr>
          <p:spPr bwMode="auto">
            <a:xfrm>
              <a:off x="6292602" y="2861901"/>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2" name="Rectangle 179">
              <a:extLst>
                <a:ext uri="{FF2B5EF4-FFF2-40B4-BE49-F238E27FC236}">
                  <a16:creationId xmlns="" xmlns:a16="http://schemas.microsoft.com/office/drawing/2014/main" id="{63AB15AC-60C4-457D-BAF4-5A762E432420}"/>
                </a:ext>
              </a:extLst>
            </p:cNvPr>
            <p:cNvSpPr>
              <a:spLocks noChangeArrowheads="1"/>
            </p:cNvSpPr>
            <p:nvPr/>
          </p:nvSpPr>
          <p:spPr bwMode="auto">
            <a:xfrm>
              <a:off x="6581390" y="303805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3" name="Rectangle 181">
              <a:extLst>
                <a:ext uri="{FF2B5EF4-FFF2-40B4-BE49-F238E27FC236}">
                  <a16:creationId xmlns="" xmlns:a16="http://schemas.microsoft.com/office/drawing/2014/main" id="{4CBD31EB-6541-4E2A-A2DD-1869D24FFF9E}"/>
                </a:ext>
              </a:extLst>
            </p:cNvPr>
            <p:cNvSpPr>
              <a:spLocks noChangeArrowheads="1"/>
            </p:cNvSpPr>
            <p:nvPr/>
          </p:nvSpPr>
          <p:spPr bwMode="auto">
            <a:xfrm>
              <a:off x="6867170" y="325746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4" name="Rectangle 183">
              <a:extLst>
                <a:ext uri="{FF2B5EF4-FFF2-40B4-BE49-F238E27FC236}">
                  <a16:creationId xmlns="" xmlns:a16="http://schemas.microsoft.com/office/drawing/2014/main" id="{FF35A537-CA52-4846-9A46-B93563EE5F6C}"/>
                </a:ext>
              </a:extLst>
            </p:cNvPr>
            <p:cNvSpPr>
              <a:spLocks noChangeArrowheads="1"/>
            </p:cNvSpPr>
            <p:nvPr/>
          </p:nvSpPr>
          <p:spPr bwMode="auto">
            <a:xfrm>
              <a:off x="7437225" y="349232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5" name="Rectangle 204">
              <a:extLst>
                <a:ext uri="{FF2B5EF4-FFF2-40B4-BE49-F238E27FC236}">
                  <a16:creationId xmlns="" xmlns:a16="http://schemas.microsoft.com/office/drawing/2014/main" id="{6D6E398A-BE89-48A8-9D2B-3624B70A3168}"/>
                </a:ext>
              </a:extLst>
            </p:cNvPr>
            <p:cNvSpPr>
              <a:spLocks noChangeArrowheads="1"/>
            </p:cNvSpPr>
            <p:nvPr/>
          </p:nvSpPr>
          <p:spPr bwMode="auto">
            <a:xfrm>
              <a:off x="1983345" y="2633217"/>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6" name="Rectangle 219">
              <a:extLst>
                <a:ext uri="{FF2B5EF4-FFF2-40B4-BE49-F238E27FC236}">
                  <a16:creationId xmlns="" xmlns:a16="http://schemas.microsoft.com/office/drawing/2014/main" id="{0526FA2E-951B-43B9-8780-D3115A3B20CF}"/>
                </a:ext>
              </a:extLst>
            </p:cNvPr>
            <p:cNvSpPr>
              <a:spLocks noChangeArrowheads="1"/>
            </p:cNvSpPr>
            <p:nvPr/>
          </p:nvSpPr>
          <p:spPr bwMode="auto">
            <a:xfrm>
              <a:off x="1694557" y="3396528"/>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7" name="Line 60">
              <a:extLst>
                <a:ext uri="{FF2B5EF4-FFF2-40B4-BE49-F238E27FC236}">
                  <a16:creationId xmlns="" xmlns:a16="http://schemas.microsoft.com/office/drawing/2014/main" id="{EC606ACD-3AAD-4C21-9DE7-6D653B2B0361}"/>
                </a:ext>
              </a:extLst>
            </p:cNvPr>
            <p:cNvSpPr>
              <a:spLocks noChangeShapeType="1"/>
            </p:cNvSpPr>
            <p:nvPr/>
          </p:nvSpPr>
          <p:spPr bwMode="auto">
            <a:xfrm>
              <a:off x="2326281" y="2654849"/>
              <a:ext cx="0" cy="568621"/>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8" name="Line 62">
              <a:extLst>
                <a:ext uri="{FF2B5EF4-FFF2-40B4-BE49-F238E27FC236}">
                  <a16:creationId xmlns="" xmlns:a16="http://schemas.microsoft.com/office/drawing/2014/main" id="{D590CEC5-63B7-4FA5-BABE-48F6CEC01F9A}"/>
                </a:ext>
              </a:extLst>
            </p:cNvPr>
            <p:cNvSpPr>
              <a:spLocks noChangeShapeType="1"/>
            </p:cNvSpPr>
            <p:nvPr/>
          </p:nvSpPr>
          <p:spPr bwMode="auto">
            <a:xfrm>
              <a:off x="2284166" y="265484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9" name="Line 64">
              <a:extLst>
                <a:ext uri="{FF2B5EF4-FFF2-40B4-BE49-F238E27FC236}">
                  <a16:creationId xmlns="" xmlns:a16="http://schemas.microsoft.com/office/drawing/2014/main" id="{5BDD119F-1401-4CB8-AB57-444A8431C4A1}"/>
                </a:ext>
              </a:extLst>
            </p:cNvPr>
            <p:cNvSpPr>
              <a:spLocks noChangeShapeType="1"/>
            </p:cNvSpPr>
            <p:nvPr/>
          </p:nvSpPr>
          <p:spPr bwMode="auto">
            <a:xfrm>
              <a:off x="2284166" y="322347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0" name="Line 74">
              <a:extLst>
                <a:ext uri="{FF2B5EF4-FFF2-40B4-BE49-F238E27FC236}">
                  <a16:creationId xmlns="" xmlns:a16="http://schemas.microsoft.com/office/drawing/2014/main" id="{B1DE489B-123A-45F9-AF79-81F3B9D00203}"/>
                </a:ext>
              </a:extLst>
            </p:cNvPr>
            <p:cNvSpPr>
              <a:spLocks noChangeShapeType="1"/>
            </p:cNvSpPr>
            <p:nvPr/>
          </p:nvSpPr>
          <p:spPr bwMode="auto">
            <a:xfrm>
              <a:off x="2615068" y="2787733"/>
              <a:ext cx="0" cy="580982"/>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1" name="Line 76">
              <a:extLst>
                <a:ext uri="{FF2B5EF4-FFF2-40B4-BE49-F238E27FC236}">
                  <a16:creationId xmlns="" xmlns:a16="http://schemas.microsoft.com/office/drawing/2014/main" id="{9B6CB5F9-63A0-457E-87E5-5F0698AE0D1D}"/>
                </a:ext>
              </a:extLst>
            </p:cNvPr>
            <p:cNvSpPr>
              <a:spLocks noChangeShapeType="1"/>
            </p:cNvSpPr>
            <p:nvPr/>
          </p:nvSpPr>
          <p:spPr bwMode="auto">
            <a:xfrm>
              <a:off x="2572953" y="2787733"/>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2" name="Line 78">
              <a:extLst>
                <a:ext uri="{FF2B5EF4-FFF2-40B4-BE49-F238E27FC236}">
                  <a16:creationId xmlns="" xmlns:a16="http://schemas.microsoft.com/office/drawing/2014/main" id="{4FA6B82E-98C4-4CA3-96B0-CF7E8C59E1C8}"/>
                </a:ext>
              </a:extLst>
            </p:cNvPr>
            <p:cNvSpPr>
              <a:spLocks noChangeShapeType="1"/>
            </p:cNvSpPr>
            <p:nvPr/>
          </p:nvSpPr>
          <p:spPr bwMode="auto">
            <a:xfrm>
              <a:off x="2572953" y="3368715"/>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3" name="Line 88">
              <a:extLst>
                <a:ext uri="{FF2B5EF4-FFF2-40B4-BE49-F238E27FC236}">
                  <a16:creationId xmlns="" xmlns:a16="http://schemas.microsoft.com/office/drawing/2014/main" id="{CE420634-9521-4743-95EE-AA2418725D3A}"/>
                </a:ext>
              </a:extLst>
            </p:cNvPr>
            <p:cNvSpPr>
              <a:spLocks noChangeShapeType="1"/>
            </p:cNvSpPr>
            <p:nvPr/>
          </p:nvSpPr>
          <p:spPr bwMode="auto">
            <a:xfrm>
              <a:off x="2896336" y="2769191"/>
              <a:ext cx="0" cy="56553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4" name="Line 90">
              <a:extLst>
                <a:ext uri="{FF2B5EF4-FFF2-40B4-BE49-F238E27FC236}">
                  <a16:creationId xmlns="" xmlns:a16="http://schemas.microsoft.com/office/drawing/2014/main" id="{B6B690FF-9470-4ED2-9F4C-8D512B7ABCA2}"/>
                </a:ext>
              </a:extLst>
            </p:cNvPr>
            <p:cNvSpPr>
              <a:spLocks noChangeShapeType="1"/>
            </p:cNvSpPr>
            <p:nvPr/>
          </p:nvSpPr>
          <p:spPr bwMode="auto">
            <a:xfrm>
              <a:off x="2854221" y="2769191"/>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5" name="Line 109">
              <a:extLst>
                <a:ext uri="{FF2B5EF4-FFF2-40B4-BE49-F238E27FC236}">
                  <a16:creationId xmlns="" xmlns:a16="http://schemas.microsoft.com/office/drawing/2014/main" id="{36ECD5FC-93DD-4DCE-BFA9-C511E956160B}"/>
                </a:ext>
              </a:extLst>
            </p:cNvPr>
            <p:cNvSpPr>
              <a:spLocks noChangeShapeType="1"/>
            </p:cNvSpPr>
            <p:nvPr/>
          </p:nvSpPr>
          <p:spPr bwMode="auto">
            <a:xfrm>
              <a:off x="3182116" y="2936069"/>
              <a:ext cx="0" cy="574801"/>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6" name="Line 111">
              <a:extLst>
                <a:ext uri="{FF2B5EF4-FFF2-40B4-BE49-F238E27FC236}">
                  <a16:creationId xmlns="" xmlns:a16="http://schemas.microsoft.com/office/drawing/2014/main" id="{AE4CEBAB-D6A5-4CF3-9634-15AA9113143B}"/>
                </a:ext>
              </a:extLst>
            </p:cNvPr>
            <p:cNvSpPr>
              <a:spLocks noChangeShapeType="1"/>
            </p:cNvSpPr>
            <p:nvPr/>
          </p:nvSpPr>
          <p:spPr bwMode="auto">
            <a:xfrm>
              <a:off x="3140001" y="293606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7" name="Line 113">
              <a:extLst>
                <a:ext uri="{FF2B5EF4-FFF2-40B4-BE49-F238E27FC236}">
                  <a16:creationId xmlns="" xmlns:a16="http://schemas.microsoft.com/office/drawing/2014/main" id="{AE0ABCD1-0665-4078-BA40-5A301F8C1159}"/>
                </a:ext>
              </a:extLst>
            </p:cNvPr>
            <p:cNvSpPr>
              <a:spLocks noChangeShapeType="1"/>
            </p:cNvSpPr>
            <p:nvPr/>
          </p:nvSpPr>
          <p:spPr bwMode="auto">
            <a:xfrm>
              <a:off x="3140001" y="3510871"/>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8" name="Line 130">
              <a:extLst>
                <a:ext uri="{FF2B5EF4-FFF2-40B4-BE49-F238E27FC236}">
                  <a16:creationId xmlns="" xmlns:a16="http://schemas.microsoft.com/office/drawing/2014/main" id="{41A08A6E-831D-4752-A340-3911FE918F1C}"/>
                </a:ext>
              </a:extLst>
            </p:cNvPr>
            <p:cNvSpPr>
              <a:spLocks noChangeShapeType="1"/>
            </p:cNvSpPr>
            <p:nvPr/>
          </p:nvSpPr>
          <p:spPr bwMode="auto">
            <a:xfrm>
              <a:off x="3473912" y="3127670"/>
              <a:ext cx="0" cy="599524"/>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9" name="Line 132">
              <a:extLst>
                <a:ext uri="{FF2B5EF4-FFF2-40B4-BE49-F238E27FC236}">
                  <a16:creationId xmlns="" xmlns:a16="http://schemas.microsoft.com/office/drawing/2014/main" id="{AF256FC3-DF6C-4507-A47F-8ABED7D5B659}"/>
                </a:ext>
              </a:extLst>
            </p:cNvPr>
            <p:cNvSpPr>
              <a:spLocks noChangeShapeType="1"/>
            </p:cNvSpPr>
            <p:nvPr/>
          </p:nvSpPr>
          <p:spPr bwMode="auto">
            <a:xfrm>
              <a:off x="3431797" y="312767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0" name="Line 134">
              <a:extLst>
                <a:ext uri="{FF2B5EF4-FFF2-40B4-BE49-F238E27FC236}">
                  <a16:creationId xmlns="" xmlns:a16="http://schemas.microsoft.com/office/drawing/2014/main" id="{B6A714AA-A06C-44DB-ACB6-FD85C8AE82A0}"/>
                </a:ext>
              </a:extLst>
            </p:cNvPr>
            <p:cNvSpPr>
              <a:spLocks noChangeShapeType="1"/>
            </p:cNvSpPr>
            <p:nvPr/>
          </p:nvSpPr>
          <p:spPr bwMode="auto">
            <a:xfrm>
              <a:off x="3431797" y="3727194"/>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1" name="Line 151">
              <a:extLst>
                <a:ext uri="{FF2B5EF4-FFF2-40B4-BE49-F238E27FC236}">
                  <a16:creationId xmlns="" xmlns:a16="http://schemas.microsoft.com/office/drawing/2014/main" id="{1E4E889F-873E-4EDD-A557-07897A15033A}"/>
                </a:ext>
              </a:extLst>
            </p:cNvPr>
            <p:cNvSpPr>
              <a:spLocks noChangeShapeType="1"/>
            </p:cNvSpPr>
            <p:nvPr/>
          </p:nvSpPr>
          <p:spPr bwMode="auto">
            <a:xfrm>
              <a:off x="4045471" y="3371806"/>
              <a:ext cx="0" cy="602614"/>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2" name="Line 153">
              <a:extLst>
                <a:ext uri="{FF2B5EF4-FFF2-40B4-BE49-F238E27FC236}">
                  <a16:creationId xmlns="" xmlns:a16="http://schemas.microsoft.com/office/drawing/2014/main" id="{F7209516-08C6-439B-BC02-B372DD74EB23}"/>
                </a:ext>
              </a:extLst>
            </p:cNvPr>
            <p:cNvSpPr>
              <a:spLocks noChangeShapeType="1"/>
            </p:cNvSpPr>
            <p:nvPr/>
          </p:nvSpPr>
          <p:spPr bwMode="auto">
            <a:xfrm>
              <a:off x="4003356" y="337180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3" name="Line 155">
              <a:extLst>
                <a:ext uri="{FF2B5EF4-FFF2-40B4-BE49-F238E27FC236}">
                  <a16:creationId xmlns="" xmlns:a16="http://schemas.microsoft.com/office/drawing/2014/main" id="{D9B16D18-9147-477A-9616-D0EABD98BDA1}"/>
                </a:ext>
              </a:extLst>
            </p:cNvPr>
            <p:cNvSpPr>
              <a:spLocks noChangeShapeType="1"/>
            </p:cNvSpPr>
            <p:nvPr/>
          </p:nvSpPr>
          <p:spPr bwMode="auto">
            <a:xfrm>
              <a:off x="4003356" y="397442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4" name="Line 186">
              <a:extLst>
                <a:ext uri="{FF2B5EF4-FFF2-40B4-BE49-F238E27FC236}">
                  <a16:creationId xmlns="" xmlns:a16="http://schemas.microsoft.com/office/drawing/2014/main" id="{17575792-2A51-495A-AC92-3C63558587F4}"/>
                </a:ext>
              </a:extLst>
            </p:cNvPr>
            <p:cNvSpPr>
              <a:spLocks noChangeShapeType="1"/>
            </p:cNvSpPr>
            <p:nvPr/>
          </p:nvSpPr>
          <p:spPr bwMode="auto">
            <a:xfrm>
              <a:off x="5188590" y="3677748"/>
              <a:ext cx="0" cy="633518"/>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5" name="Line 188">
              <a:extLst>
                <a:ext uri="{FF2B5EF4-FFF2-40B4-BE49-F238E27FC236}">
                  <a16:creationId xmlns="" xmlns:a16="http://schemas.microsoft.com/office/drawing/2014/main" id="{F666261C-C2D6-4929-A3E3-ABF5A1626E9B}"/>
                </a:ext>
              </a:extLst>
            </p:cNvPr>
            <p:cNvSpPr>
              <a:spLocks noChangeShapeType="1"/>
            </p:cNvSpPr>
            <p:nvPr/>
          </p:nvSpPr>
          <p:spPr bwMode="auto">
            <a:xfrm>
              <a:off x="5146475" y="3677748"/>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6" name="Line 190">
              <a:extLst>
                <a:ext uri="{FF2B5EF4-FFF2-40B4-BE49-F238E27FC236}">
                  <a16:creationId xmlns="" xmlns:a16="http://schemas.microsoft.com/office/drawing/2014/main" id="{B34F2C2A-8EFA-4E3F-B388-2462A4D4C2E9}"/>
                </a:ext>
              </a:extLst>
            </p:cNvPr>
            <p:cNvSpPr>
              <a:spLocks noChangeShapeType="1"/>
            </p:cNvSpPr>
            <p:nvPr/>
          </p:nvSpPr>
          <p:spPr bwMode="auto">
            <a:xfrm>
              <a:off x="5146475" y="431126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7" name="Line 208">
              <a:extLst>
                <a:ext uri="{FF2B5EF4-FFF2-40B4-BE49-F238E27FC236}">
                  <a16:creationId xmlns="" xmlns:a16="http://schemas.microsoft.com/office/drawing/2014/main" id="{588DF8D3-8976-414A-A06F-18076156206E}"/>
                </a:ext>
              </a:extLst>
            </p:cNvPr>
            <p:cNvSpPr>
              <a:spLocks noChangeShapeType="1"/>
            </p:cNvSpPr>
            <p:nvPr/>
          </p:nvSpPr>
          <p:spPr bwMode="auto">
            <a:xfrm>
              <a:off x="2037493" y="2531236"/>
              <a:ext cx="0" cy="577892"/>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8" name="Line 210">
              <a:extLst>
                <a:ext uri="{FF2B5EF4-FFF2-40B4-BE49-F238E27FC236}">
                  <a16:creationId xmlns="" xmlns:a16="http://schemas.microsoft.com/office/drawing/2014/main" id="{57B548E0-2E24-4EC8-9CA2-FD8D73C754FE}"/>
                </a:ext>
              </a:extLst>
            </p:cNvPr>
            <p:cNvSpPr>
              <a:spLocks noChangeShapeType="1"/>
            </p:cNvSpPr>
            <p:nvPr/>
          </p:nvSpPr>
          <p:spPr bwMode="auto">
            <a:xfrm>
              <a:off x="1995378" y="253123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9" name="Line 212">
              <a:extLst>
                <a:ext uri="{FF2B5EF4-FFF2-40B4-BE49-F238E27FC236}">
                  <a16:creationId xmlns="" xmlns:a16="http://schemas.microsoft.com/office/drawing/2014/main" id="{3B99C927-DAC7-449B-A637-BDDDC22E6DC2}"/>
                </a:ext>
              </a:extLst>
            </p:cNvPr>
            <p:cNvSpPr>
              <a:spLocks noChangeShapeType="1"/>
            </p:cNvSpPr>
            <p:nvPr/>
          </p:nvSpPr>
          <p:spPr bwMode="auto">
            <a:xfrm>
              <a:off x="1995378" y="3109128"/>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0" name="Line 222">
              <a:extLst>
                <a:ext uri="{FF2B5EF4-FFF2-40B4-BE49-F238E27FC236}">
                  <a16:creationId xmlns="" xmlns:a16="http://schemas.microsoft.com/office/drawing/2014/main" id="{EB23060E-6222-40DE-95AF-38CB61E39968}"/>
                </a:ext>
              </a:extLst>
            </p:cNvPr>
            <p:cNvSpPr>
              <a:spLocks noChangeShapeType="1"/>
            </p:cNvSpPr>
            <p:nvPr/>
          </p:nvSpPr>
          <p:spPr bwMode="auto">
            <a:xfrm>
              <a:off x="1748705" y="3248193"/>
              <a:ext cx="0" cy="624247"/>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1" name="Line 224">
              <a:extLst>
                <a:ext uri="{FF2B5EF4-FFF2-40B4-BE49-F238E27FC236}">
                  <a16:creationId xmlns="" xmlns:a16="http://schemas.microsoft.com/office/drawing/2014/main" id="{09126B94-AD54-4514-BA56-EE0ABBFD48E7}"/>
                </a:ext>
              </a:extLst>
            </p:cNvPr>
            <p:cNvSpPr>
              <a:spLocks noChangeShapeType="1"/>
            </p:cNvSpPr>
            <p:nvPr/>
          </p:nvSpPr>
          <p:spPr bwMode="auto">
            <a:xfrm>
              <a:off x="1706590" y="3248193"/>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2" name="Line 226">
              <a:extLst>
                <a:ext uri="{FF2B5EF4-FFF2-40B4-BE49-F238E27FC236}">
                  <a16:creationId xmlns="" xmlns:a16="http://schemas.microsoft.com/office/drawing/2014/main" id="{4AC4174C-2876-4D8E-BC35-AF4417E5FA5D}"/>
                </a:ext>
              </a:extLst>
            </p:cNvPr>
            <p:cNvSpPr>
              <a:spLocks noChangeShapeType="1"/>
            </p:cNvSpPr>
            <p:nvPr/>
          </p:nvSpPr>
          <p:spPr bwMode="auto">
            <a:xfrm>
              <a:off x="1706590" y="387243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3" name="Freeform 233">
              <a:extLst>
                <a:ext uri="{FF2B5EF4-FFF2-40B4-BE49-F238E27FC236}">
                  <a16:creationId xmlns="" xmlns:a16="http://schemas.microsoft.com/office/drawing/2014/main" id="{6573798B-4014-45DD-8E07-71224F039953}"/>
                </a:ext>
              </a:extLst>
            </p:cNvPr>
            <p:cNvSpPr>
              <a:spLocks/>
            </p:cNvSpPr>
            <p:nvPr/>
          </p:nvSpPr>
          <p:spPr bwMode="auto">
            <a:xfrm>
              <a:off x="1748705" y="2691933"/>
              <a:ext cx="3439885" cy="1192867"/>
            </a:xfrm>
            <a:custGeom>
              <a:avLst/>
              <a:gdLst>
                <a:gd name="T0" fmla="*/ 0 w 2287"/>
                <a:gd name="T1" fmla="*/ 494 h 772"/>
                <a:gd name="T2" fmla="*/ 198 w 2287"/>
                <a:gd name="T3" fmla="*/ 0 h 772"/>
                <a:gd name="T4" fmla="*/ 384 w 2287"/>
                <a:gd name="T5" fmla="*/ 74 h 772"/>
                <a:gd name="T6" fmla="*/ 576 w 2287"/>
                <a:gd name="T7" fmla="*/ 168 h 772"/>
                <a:gd name="T8" fmla="*/ 763 w 2287"/>
                <a:gd name="T9" fmla="*/ 148 h 772"/>
                <a:gd name="T10" fmla="*/ 953 w 2287"/>
                <a:gd name="T11" fmla="*/ 262 h 772"/>
                <a:gd name="T12" fmla="*/ 1147 w 2287"/>
                <a:gd name="T13" fmla="*/ 404 h 772"/>
                <a:gd name="T14" fmla="*/ 1527 w 2287"/>
                <a:gd name="T15" fmla="*/ 562 h 772"/>
                <a:gd name="T16" fmla="*/ 2287 w 2287"/>
                <a:gd name="T1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7" h="772">
                  <a:moveTo>
                    <a:pt x="0" y="494"/>
                  </a:moveTo>
                  <a:lnTo>
                    <a:pt x="198" y="0"/>
                  </a:lnTo>
                  <a:lnTo>
                    <a:pt x="384" y="74"/>
                  </a:lnTo>
                  <a:lnTo>
                    <a:pt x="576" y="168"/>
                  </a:lnTo>
                  <a:lnTo>
                    <a:pt x="763" y="148"/>
                  </a:lnTo>
                  <a:lnTo>
                    <a:pt x="953" y="262"/>
                  </a:lnTo>
                  <a:lnTo>
                    <a:pt x="1147" y="404"/>
                  </a:lnTo>
                  <a:lnTo>
                    <a:pt x="1527" y="562"/>
                  </a:lnTo>
                  <a:lnTo>
                    <a:pt x="2287" y="772"/>
                  </a:lnTo>
                </a:path>
              </a:pathLst>
            </a:custGeom>
            <a:noFill/>
            <a:ln w="28575" cap="flat">
              <a:solidFill>
                <a:srgbClr val="00A0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4" name="Freeform 234">
              <a:extLst>
                <a:ext uri="{FF2B5EF4-FFF2-40B4-BE49-F238E27FC236}">
                  <a16:creationId xmlns="" xmlns:a16="http://schemas.microsoft.com/office/drawing/2014/main" id="{1BCE3888-92BC-48C2-8179-78F2C3251DDD}"/>
                </a:ext>
              </a:extLst>
            </p:cNvPr>
            <p:cNvSpPr>
              <a:spLocks/>
            </p:cNvSpPr>
            <p:nvPr/>
          </p:nvSpPr>
          <p:spPr bwMode="auto">
            <a:xfrm>
              <a:off x="5188590" y="2698114"/>
              <a:ext cx="3388746" cy="1186687"/>
            </a:xfrm>
            <a:custGeom>
              <a:avLst/>
              <a:gdLst>
                <a:gd name="T0" fmla="*/ 0 w 2253"/>
                <a:gd name="T1" fmla="*/ 768 h 768"/>
                <a:gd name="T2" fmla="*/ 194 w 2253"/>
                <a:gd name="T3" fmla="*/ 0 h 768"/>
                <a:gd name="T4" fmla="*/ 390 w 2253"/>
                <a:gd name="T5" fmla="*/ 72 h 768"/>
                <a:gd name="T6" fmla="*/ 582 w 2253"/>
                <a:gd name="T7" fmla="*/ 170 h 768"/>
                <a:gd name="T8" fmla="*/ 770 w 2253"/>
                <a:gd name="T9" fmla="*/ 144 h 768"/>
                <a:gd name="T10" fmla="*/ 962 w 2253"/>
                <a:gd name="T11" fmla="*/ 258 h 768"/>
                <a:gd name="T12" fmla="*/ 1152 w 2253"/>
                <a:gd name="T13" fmla="*/ 400 h 768"/>
                <a:gd name="T14" fmla="*/ 1533 w 2253"/>
                <a:gd name="T15" fmla="*/ 552 h 768"/>
                <a:gd name="T16" fmla="*/ 2253 w 2253"/>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3" h="768">
                  <a:moveTo>
                    <a:pt x="0" y="768"/>
                  </a:moveTo>
                  <a:lnTo>
                    <a:pt x="194" y="0"/>
                  </a:lnTo>
                  <a:lnTo>
                    <a:pt x="390" y="72"/>
                  </a:lnTo>
                  <a:lnTo>
                    <a:pt x="582" y="170"/>
                  </a:lnTo>
                  <a:lnTo>
                    <a:pt x="770" y="144"/>
                  </a:lnTo>
                  <a:lnTo>
                    <a:pt x="962" y="258"/>
                  </a:lnTo>
                  <a:lnTo>
                    <a:pt x="1152" y="400"/>
                  </a:lnTo>
                  <a:lnTo>
                    <a:pt x="1533" y="552"/>
                  </a:lnTo>
                  <a:lnTo>
                    <a:pt x="2253" y="768"/>
                  </a:lnTo>
                </a:path>
              </a:pathLst>
            </a:custGeom>
            <a:noFill/>
            <a:ln w="28575" cap="flat">
              <a:solidFill>
                <a:srgbClr val="00A0A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5" name="Line 90">
              <a:extLst>
                <a:ext uri="{FF2B5EF4-FFF2-40B4-BE49-F238E27FC236}">
                  <a16:creationId xmlns="" xmlns:a16="http://schemas.microsoft.com/office/drawing/2014/main" id="{AF25415B-EC16-4D18-89B3-E5F580CD806F}"/>
                </a:ext>
              </a:extLst>
            </p:cNvPr>
            <p:cNvSpPr>
              <a:spLocks noChangeShapeType="1"/>
            </p:cNvSpPr>
            <p:nvPr/>
          </p:nvSpPr>
          <p:spPr bwMode="auto">
            <a:xfrm>
              <a:off x="2854221" y="3332404"/>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grpSp>
        <p:nvGrpSpPr>
          <p:cNvPr id="66" name="Group 65">
            <a:extLst>
              <a:ext uri="{FF2B5EF4-FFF2-40B4-BE49-F238E27FC236}">
                <a16:creationId xmlns="" xmlns:a16="http://schemas.microsoft.com/office/drawing/2014/main" id="{1979BB4F-79EE-4632-B837-CDDC4C81C2F2}"/>
              </a:ext>
            </a:extLst>
          </p:cNvPr>
          <p:cNvGrpSpPr/>
          <p:nvPr/>
        </p:nvGrpSpPr>
        <p:grpSpPr>
          <a:xfrm>
            <a:off x="1729697" y="4000727"/>
            <a:ext cx="9229181" cy="1341203"/>
            <a:chOff x="1655450" y="3727193"/>
            <a:chExt cx="6921886" cy="1341203"/>
          </a:xfrm>
        </p:grpSpPr>
        <p:sp>
          <p:nvSpPr>
            <p:cNvPr id="67" name="Freeform 6">
              <a:extLst>
                <a:ext uri="{FF2B5EF4-FFF2-40B4-BE49-F238E27FC236}">
                  <a16:creationId xmlns="" xmlns:a16="http://schemas.microsoft.com/office/drawing/2014/main" id="{39A9EFA7-0F7E-4CA3-BDA3-A9D5B8836706}"/>
                </a:ext>
              </a:extLst>
            </p:cNvPr>
            <p:cNvSpPr>
              <a:spLocks/>
            </p:cNvSpPr>
            <p:nvPr/>
          </p:nvSpPr>
          <p:spPr bwMode="auto">
            <a:xfrm>
              <a:off x="2233026" y="3764277"/>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8" name="Freeform 13">
              <a:extLst>
                <a:ext uri="{FF2B5EF4-FFF2-40B4-BE49-F238E27FC236}">
                  <a16:creationId xmlns="" xmlns:a16="http://schemas.microsoft.com/office/drawing/2014/main" id="{C05C949F-6DF4-4005-A40D-82867A1131FF}"/>
                </a:ext>
              </a:extLst>
            </p:cNvPr>
            <p:cNvSpPr>
              <a:spLocks/>
            </p:cNvSpPr>
            <p:nvPr/>
          </p:nvSpPr>
          <p:spPr bwMode="auto">
            <a:xfrm>
              <a:off x="2521814" y="3835355"/>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9" name="Freeform 20">
              <a:extLst>
                <a:ext uri="{FF2B5EF4-FFF2-40B4-BE49-F238E27FC236}">
                  <a16:creationId xmlns="" xmlns:a16="http://schemas.microsoft.com/office/drawing/2014/main" id="{1E6A6CA4-D63D-47AE-931E-4FF8CC12DD2E}"/>
                </a:ext>
              </a:extLst>
            </p:cNvPr>
            <p:cNvSpPr>
              <a:spLocks/>
            </p:cNvSpPr>
            <p:nvPr/>
          </p:nvSpPr>
          <p:spPr bwMode="auto">
            <a:xfrm>
              <a:off x="1944238" y="3878619"/>
              <a:ext cx="141386" cy="148336"/>
            </a:xfrm>
            <a:custGeom>
              <a:avLst/>
              <a:gdLst>
                <a:gd name="T0" fmla="*/ 0 w 94"/>
                <a:gd name="T1" fmla="*/ 48 h 96"/>
                <a:gd name="T2" fmla="*/ 46 w 94"/>
                <a:gd name="T3" fmla="*/ 0 h 96"/>
                <a:gd name="T4" fmla="*/ 94 w 94"/>
                <a:gd name="T5" fmla="*/ 48 h 96"/>
                <a:gd name="T6" fmla="*/ 46 w 94"/>
                <a:gd name="T7" fmla="*/ 96 h 96"/>
                <a:gd name="T8" fmla="*/ 0 w 94"/>
                <a:gd name="T9" fmla="*/ 48 h 96"/>
              </a:gdLst>
              <a:ahLst/>
              <a:cxnLst>
                <a:cxn ang="0">
                  <a:pos x="T0" y="T1"/>
                </a:cxn>
                <a:cxn ang="0">
                  <a:pos x="T2" y="T3"/>
                </a:cxn>
                <a:cxn ang="0">
                  <a:pos x="T4" y="T5"/>
                </a:cxn>
                <a:cxn ang="0">
                  <a:pos x="T6" y="T7"/>
                </a:cxn>
                <a:cxn ang="0">
                  <a:pos x="T8" y="T9"/>
                </a:cxn>
              </a:cxnLst>
              <a:rect l="0" t="0" r="r" b="b"/>
              <a:pathLst>
                <a:path w="94" h="96">
                  <a:moveTo>
                    <a:pt x="0" y="48"/>
                  </a:moveTo>
                  <a:lnTo>
                    <a:pt x="46" y="0"/>
                  </a:lnTo>
                  <a:lnTo>
                    <a:pt x="94" y="48"/>
                  </a:lnTo>
                  <a:lnTo>
                    <a:pt x="46" y="96"/>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0" name="Freeform 27">
              <a:extLst>
                <a:ext uri="{FF2B5EF4-FFF2-40B4-BE49-F238E27FC236}">
                  <a16:creationId xmlns="" xmlns:a16="http://schemas.microsoft.com/office/drawing/2014/main" id="{EBA15AFD-6E4F-4AD1-A976-9CAEAA621D60}"/>
                </a:ext>
              </a:extLst>
            </p:cNvPr>
            <p:cNvSpPr>
              <a:spLocks/>
            </p:cNvSpPr>
            <p:nvPr/>
          </p:nvSpPr>
          <p:spPr bwMode="auto">
            <a:xfrm>
              <a:off x="1655450" y="4641931"/>
              <a:ext cx="141386" cy="148336"/>
            </a:xfrm>
            <a:custGeom>
              <a:avLst/>
              <a:gdLst>
                <a:gd name="T0" fmla="*/ 0 w 94"/>
                <a:gd name="T1" fmla="*/ 48 h 96"/>
                <a:gd name="T2" fmla="*/ 46 w 94"/>
                <a:gd name="T3" fmla="*/ 0 h 96"/>
                <a:gd name="T4" fmla="*/ 94 w 94"/>
                <a:gd name="T5" fmla="*/ 48 h 96"/>
                <a:gd name="T6" fmla="*/ 46 w 94"/>
                <a:gd name="T7" fmla="*/ 96 h 96"/>
                <a:gd name="T8" fmla="*/ 0 w 94"/>
                <a:gd name="T9" fmla="*/ 48 h 96"/>
              </a:gdLst>
              <a:ahLst/>
              <a:cxnLst>
                <a:cxn ang="0">
                  <a:pos x="T0" y="T1"/>
                </a:cxn>
                <a:cxn ang="0">
                  <a:pos x="T2" y="T3"/>
                </a:cxn>
                <a:cxn ang="0">
                  <a:pos x="T4" y="T5"/>
                </a:cxn>
                <a:cxn ang="0">
                  <a:pos x="T6" y="T7"/>
                </a:cxn>
                <a:cxn ang="0">
                  <a:pos x="T8" y="T9"/>
                </a:cxn>
              </a:cxnLst>
              <a:rect l="0" t="0" r="r" b="b"/>
              <a:pathLst>
                <a:path w="94" h="96">
                  <a:moveTo>
                    <a:pt x="0" y="48"/>
                  </a:moveTo>
                  <a:lnTo>
                    <a:pt x="46" y="0"/>
                  </a:lnTo>
                  <a:lnTo>
                    <a:pt x="94" y="48"/>
                  </a:lnTo>
                  <a:lnTo>
                    <a:pt x="46" y="96"/>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1" name="Freeform 34">
              <a:extLst>
                <a:ext uri="{FF2B5EF4-FFF2-40B4-BE49-F238E27FC236}">
                  <a16:creationId xmlns="" xmlns:a16="http://schemas.microsoft.com/office/drawing/2014/main" id="{F7C5D4BB-94D5-4BF2-80AD-2DE99B00E972}"/>
                </a:ext>
              </a:extLst>
            </p:cNvPr>
            <p:cNvSpPr>
              <a:spLocks/>
            </p:cNvSpPr>
            <p:nvPr/>
          </p:nvSpPr>
          <p:spPr bwMode="auto">
            <a:xfrm>
              <a:off x="2803082" y="3968239"/>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2" name="Freeform 99">
              <a:extLst>
                <a:ext uri="{FF2B5EF4-FFF2-40B4-BE49-F238E27FC236}">
                  <a16:creationId xmlns="" xmlns:a16="http://schemas.microsoft.com/office/drawing/2014/main" id="{974866BA-4EF4-4124-88A7-85BFA295A876}"/>
                </a:ext>
              </a:extLst>
            </p:cNvPr>
            <p:cNvSpPr>
              <a:spLocks/>
            </p:cNvSpPr>
            <p:nvPr/>
          </p:nvSpPr>
          <p:spPr bwMode="auto">
            <a:xfrm>
              <a:off x="3085853" y="4060949"/>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3" name="Freeform 120">
              <a:extLst>
                <a:ext uri="{FF2B5EF4-FFF2-40B4-BE49-F238E27FC236}">
                  <a16:creationId xmlns="" xmlns:a16="http://schemas.microsoft.com/office/drawing/2014/main" id="{22347E60-ADDA-40CE-97D3-7FD2AAACAF7A}"/>
                </a:ext>
              </a:extLst>
            </p:cNvPr>
            <p:cNvSpPr>
              <a:spLocks/>
            </p:cNvSpPr>
            <p:nvPr/>
          </p:nvSpPr>
          <p:spPr bwMode="auto">
            <a:xfrm>
              <a:off x="3380657" y="4190742"/>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4" name="Freeform 141">
              <a:extLst>
                <a:ext uri="{FF2B5EF4-FFF2-40B4-BE49-F238E27FC236}">
                  <a16:creationId xmlns="" xmlns:a16="http://schemas.microsoft.com/office/drawing/2014/main" id="{70FC046D-8E25-4287-9B62-300F8908FB99}"/>
                </a:ext>
              </a:extLst>
            </p:cNvPr>
            <p:cNvSpPr>
              <a:spLocks/>
            </p:cNvSpPr>
            <p:nvPr/>
          </p:nvSpPr>
          <p:spPr bwMode="auto">
            <a:xfrm>
              <a:off x="3952217" y="4434878"/>
              <a:ext cx="141386" cy="145245"/>
            </a:xfrm>
            <a:custGeom>
              <a:avLst/>
              <a:gdLst>
                <a:gd name="T0" fmla="*/ 0 w 94"/>
                <a:gd name="T1" fmla="*/ 48 h 94"/>
                <a:gd name="T2" fmla="*/ 46 w 94"/>
                <a:gd name="T3" fmla="*/ 0 h 94"/>
                <a:gd name="T4" fmla="*/ 94 w 94"/>
                <a:gd name="T5" fmla="*/ 48 h 94"/>
                <a:gd name="T6" fmla="*/ 46 w 94"/>
                <a:gd name="T7" fmla="*/ 94 h 94"/>
                <a:gd name="T8" fmla="*/ 0 w 94"/>
                <a:gd name="T9" fmla="*/ 48 h 94"/>
              </a:gdLst>
              <a:ahLst/>
              <a:cxnLst>
                <a:cxn ang="0">
                  <a:pos x="T0" y="T1"/>
                </a:cxn>
                <a:cxn ang="0">
                  <a:pos x="T2" y="T3"/>
                </a:cxn>
                <a:cxn ang="0">
                  <a:pos x="T4" y="T5"/>
                </a:cxn>
                <a:cxn ang="0">
                  <a:pos x="T6" y="T7"/>
                </a:cxn>
                <a:cxn ang="0">
                  <a:pos x="T8" y="T9"/>
                </a:cxn>
              </a:cxnLst>
              <a:rect l="0" t="0" r="r" b="b"/>
              <a:pathLst>
                <a:path w="94" h="94">
                  <a:moveTo>
                    <a:pt x="0" y="48"/>
                  </a:moveTo>
                  <a:lnTo>
                    <a:pt x="46" y="0"/>
                  </a:lnTo>
                  <a:lnTo>
                    <a:pt x="94" y="48"/>
                  </a:lnTo>
                  <a:lnTo>
                    <a:pt x="46" y="94"/>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5" name="Freeform 162">
              <a:extLst>
                <a:ext uri="{FF2B5EF4-FFF2-40B4-BE49-F238E27FC236}">
                  <a16:creationId xmlns="" xmlns:a16="http://schemas.microsoft.com/office/drawing/2014/main" id="{028D74A8-910A-4933-8892-4C63FB282FAD}"/>
                </a:ext>
              </a:extLst>
            </p:cNvPr>
            <p:cNvSpPr>
              <a:spLocks/>
            </p:cNvSpPr>
            <p:nvPr/>
          </p:nvSpPr>
          <p:spPr bwMode="auto">
            <a:xfrm>
              <a:off x="5095336" y="4682105"/>
              <a:ext cx="141386" cy="145245"/>
            </a:xfrm>
            <a:custGeom>
              <a:avLst/>
              <a:gdLst>
                <a:gd name="T0" fmla="*/ 0 w 94"/>
                <a:gd name="T1" fmla="*/ 48 h 94"/>
                <a:gd name="T2" fmla="*/ 46 w 94"/>
                <a:gd name="T3" fmla="*/ 0 h 94"/>
                <a:gd name="T4" fmla="*/ 94 w 94"/>
                <a:gd name="T5" fmla="*/ 48 h 94"/>
                <a:gd name="T6" fmla="*/ 46 w 94"/>
                <a:gd name="T7" fmla="*/ 94 h 94"/>
                <a:gd name="T8" fmla="*/ 0 w 94"/>
                <a:gd name="T9" fmla="*/ 48 h 94"/>
              </a:gdLst>
              <a:ahLst/>
              <a:cxnLst>
                <a:cxn ang="0">
                  <a:pos x="T0" y="T1"/>
                </a:cxn>
                <a:cxn ang="0">
                  <a:pos x="T2" y="T3"/>
                </a:cxn>
                <a:cxn ang="0">
                  <a:pos x="T4" y="T5"/>
                </a:cxn>
                <a:cxn ang="0">
                  <a:pos x="T6" y="T7"/>
                </a:cxn>
                <a:cxn ang="0">
                  <a:pos x="T8" y="T9"/>
                </a:cxn>
              </a:cxnLst>
              <a:rect l="0" t="0" r="r" b="b"/>
              <a:pathLst>
                <a:path w="94" h="94">
                  <a:moveTo>
                    <a:pt x="0" y="48"/>
                  </a:moveTo>
                  <a:lnTo>
                    <a:pt x="46" y="0"/>
                  </a:lnTo>
                  <a:lnTo>
                    <a:pt x="94" y="48"/>
                  </a:lnTo>
                  <a:lnTo>
                    <a:pt x="46" y="94"/>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6" name="Freeform 170">
              <a:extLst>
                <a:ext uri="{FF2B5EF4-FFF2-40B4-BE49-F238E27FC236}">
                  <a16:creationId xmlns="" xmlns:a16="http://schemas.microsoft.com/office/drawing/2014/main" id="{74AD13DA-865E-47C3-A6C7-8304F1BA9E79}"/>
                </a:ext>
              </a:extLst>
            </p:cNvPr>
            <p:cNvSpPr>
              <a:spLocks/>
            </p:cNvSpPr>
            <p:nvPr/>
          </p:nvSpPr>
          <p:spPr bwMode="auto">
            <a:xfrm>
              <a:off x="5387132" y="3884800"/>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7" name="Freeform 172">
              <a:extLst>
                <a:ext uri="{FF2B5EF4-FFF2-40B4-BE49-F238E27FC236}">
                  <a16:creationId xmlns="" xmlns:a16="http://schemas.microsoft.com/office/drawing/2014/main" id="{CDBFD8C3-3C9E-4218-AEC3-E027041C3129}"/>
                </a:ext>
              </a:extLst>
            </p:cNvPr>
            <p:cNvSpPr>
              <a:spLocks/>
            </p:cNvSpPr>
            <p:nvPr/>
          </p:nvSpPr>
          <p:spPr bwMode="auto">
            <a:xfrm>
              <a:off x="5678928" y="3764277"/>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8" name="Freeform 174">
              <a:extLst>
                <a:ext uri="{FF2B5EF4-FFF2-40B4-BE49-F238E27FC236}">
                  <a16:creationId xmlns="" xmlns:a16="http://schemas.microsoft.com/office/drawing/2014/main" id="{591F8C84-AA25-459E-8192-E3FD99F113E1}"/>
                </a:ext>
              </a:extLst>
            </p:cNvPr>
            <p:cNvSpPr>
              <a:spLocks/>
            </p:cNvSpPr>
            <p:nvPr/>
          </p:nvSpPr>
          <p:spPr bwMode="auto">
            <a:xfrm>
              <a:off x="5967716" y="3822993"/>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9" name="Freeform 176">
              <a:extLst>
                <a:ext uri="{FF2B5EF4-FFF2-40B4-BE49-F238E27FC236}">
                  <a16:creationId xmlns="" xmlns:a16="http://schemas.microsoft.com/office/drawing/2014/main" id="{F38AA73F-21AD-4F64-80FF-63E751EB9B60}"/>
                </a:ext>
              </a:extLst>
            </p:cNvPr>
            <p:cNvSpPr>
              <a:spLocks/>
            </p:cNvSpPr>
            <p:nvPr/>
          </p:nvSpPr>
          <p:spPr bwMode="auto">
            <a:xfrm>
              <a:off x="6253495" y="3958968"/>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0" name="Freeform 178">
              <a:extLst>
                <a:ext uri="{FF2B5EF4-FFF2-40B4-BE49-F238E27FC236}">
                  <a16:creationId xmlns="" xmlns:a16="http://schemas.microsoft.com/office/drawing/2014/main" id="{897164E1-A839-4768-A8C8-CFC4FE853543}"/>
                </a:ext>
              </a:extLst>
            </p:cNvPr>
            <p:cNvSpPr>
              <a:spLocks/>
            </p:cNvSpPr>
            <p:nvPr/>
          </p:nvSpPr>
          <p:spPr bwMode="auto">
            <a:xfrm>
              <a:off x="6542283" y="4060949"/>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1" name="Freeform 180">
              <a:extLst>
                <a:ext uri="{FF2B5EF4-FFF2-40B4-BE49-F238E27FC236}">
                  <a16:creationId xmlns="" xmlns:a16="http://schemas.microsoft.com/office/drawing/2014/main" id="{B1A197E0-DAF1-4EDC-AF8E-EEF0A9058BD7}"/>
                </a:ext>
              </a:extLst>
            </p:cNvPr>
            <p:cNvSpPr>
              <a:spLocks/>
            </p:cNvSpPr>
            <p:nvPr/>
          </p:nvSpPr>
          <p:spPr bwMode="auto">
            <a:xfrm>
              <a:off x="6828063" y="4193833"/>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2" name="Freeform 182">
              <a:extLst>
                <a:ext uri="{FF2B5EF4-FFF2-40B4-BE49-F238E27FC236}">
                  <a16:creationId xmlns="" xmlns:a16="http://schemas.microsoft.com/office/drawing/2014/main" id="{FAB13735-7AFE-42C1-8C53-FB7AB928ED57}"/>
                </a:ext>
              </a:extLst>
            </p:cNvPr>
            <p:cNvSpPr>
              <a:spLocks/>
            </p:cNvSpPr>
            <p:nvPr/>
          </p:nvSpPr>
          <p:spPr bwMode="auto">
            <a:xfrm>
              <a:off x="7398118" y="4441059"/>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83" name="Group 82">
              <a:extLst>
                <a:ext uri="{FF2B5EF4-FFF2-40B4-BE49-F238E27FC236}">
                  <a16:creationId xmlns="" xmlns:a16="http://schemas.microsoft.com/office/drawing/2014/main" id="{B8F1379B-FB7C-4BD3-B1DA-63A30727E7BD}"/>
                </a:ext>
              </a:extLst>
            </p:cNvPr>
            <p:cNvGrpSpPr/>
            <p:nvPr/>
          </p:nvGrpSpPr>
          <p:grpSpPr>
            <a:xfrm>
              <a:off x="1682524" y="3727193"/>
              <a:ext cx="6894812" cy="1341203"/>
              <a:chOff x="1263651" y="3368676"/>
              <a:chExt cx="7277101" cy="1377950"/>
            </a:xfrm>
          </p:grpSpPr>
          <p:sp>
            <p:nvSpPr>
              <p:cNvPr id="84" name="Line 8">
                <a:extLst>
                  <a:ext uri="{FF2B5EF4-FFF2-40B4-BE49-F238E27FC236}">
                    <a16:creationId xmlns="" xmlns:a16="http://schemas.microsoft.com/office/drawing/2014/main" id="{EE1EEAFF-290A-4924-840D-40F3219424FD}"/>
                  </a:ext>
                </a:extLst>
              </p:cNvPr>
              <p:cNvSpPr>
                <a:spLocks noChangeShapeType="1"/>
              </p:cNvSpPr>
              <p:nvPr/>
            </p:nvSpPr>
            <p:spPr bwMode="auto">
              <a:xfrm>
                <a:off x="1917701" y="3368676"/>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5" name="Line 10">
                <a:extLst>
                  <a:ext uri="{FF2B5EF4-FFF2-40B4-BE49-F238E27FC236}">
                    <a16:creationId xmlns="" xmlns:a16="http://schemas.microsoft.com/office/drawing/2014/main" id="{9458277D-05DD-4299-807A-7E74FFDB5607}"/>
                  </a:ext>
                </a:extLst>
              </p:cNvPr>
              <p:cNvSpPr>
                <a:spLocks noChangeShapeType="1"/>
              </p:cNvSpPr>
              <p:nvPr/>
            </p:nvSpPr>
            <p:spPr bwMode="auto">
              <a:xfrm>
                <a:off x="1873251" y="33686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6" name="Line 12">
                <a:extLst>
                  <a:ext uri="{FF2B5EF4-FFF2-40B4-BE49-F238E27FC236}">
                    <a16:creationId xmlns="" xmlns:a16="http://schemas.microsoft.com/office/drawing/2014/main" id="{737D594F-4BE3-4835-983A-ACAA109D4BEF}"/>
                  </a:ext>
                </a:extLst>
              </p:cNvPr>
              <p:cNvSpPr>
                <a:spLocks noChangeShapeType="1"/>
              </p:cNvSpPr>
              <p:nvPr/>
            </p:nvSpPr>
            <p:spPr bwMode="auto">
              <a:xfrm>
                <a:off x="1873251" y="38925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7" name="Line 15">
                <a:extLst>
                  <a:ext uri="{FF2B5EF4-FFF2-40B4-BE49-F238E27FC236}">
                    <a16:creationId xmlns="" xmlns:a16="http://schemas.microsoft.com/office/drawing/2014/main" id="{BC370CCB-409E-4E2F-AAE4-38BC67A76EC1}"/>
                  </a:ext>
                </a:extLst>
              </p:cNvPr>
              <p:cNvSpPr>
                <a:spLocks noChangeShapeType="1"/>
              </p:cNvSpPr>
              <p:nvPr/>
            </p:nvSpPr>
            <p:spPr bwMode="auto">
              <a:xfrm>
                <a:off x="2222501" y="3432176"/>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8" name="Line 17">
                <a:extLst>
                  <a:ext uri="{FF2B5EF4-FFF2-40B4-BE49-F238E27FC236}">
                    <a16:creationId xmlns="" xmlns:a16="http://schemas.microsoft.com/office/drawing/2014/main" id="{E5637BAA-B582-45DB-A3B1-5BCE4D048061}"/>
                  </a:ext>
                </a:extLst>
              </p:cNvPr>
              <p:cNvSpPr>
                <a:spLocks noChangeShapeType="1"/>
              </p:cNvSpPr>
              <p:nvPr/>
            </p:nvSpPr>
            <p:spPr bwMode="auto">
              <a:xfrm>
                <a:off x="2178051" y="34321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9" name="Line 19">
                <a:extLst>
                  <a:ext uri="{FF2B5EF4-FFF2-40B4-BE49-F238E27FC236}">
                    <a16:creationId xmlns="" xmlns:a16="http://schemas.microsoft.com/office/drawing/2014/main" id="{C80B87C7-1DEC-48C9-B670-C159A93DA199}"/>
                  </a:ext>
                </a:extLst>
              </p:cNvPr>
              <p:cNvSpPr>
                <a:spLocks noChangeShapeType="1"/>
              </p:cNvSpPr>
              <p:nvPr/>
            </p:nvSpPr>
            <p:spPr bwMode="auto">
              <a:xfrm>
                <a:off x="2178051" y="39560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0" name="Line 22">
                <a:extLst>
                  <a:ext uri="{FF2B5EF4-FFF2-40B4-BE49-F238E27FC236}">
                    <a16:creationId xmlns="" xmlns:a16="http://schemas.microsoft.com/office/drawing/2014/main" id="{26015151-6F2F-4CFD-8A32-0423FAE2BCB2}"/>
                  </a:ext>
                </a:extLst>
              </p:cNvPr>
              <p:cNvSpPr>
                <a:spLocks noChangeShapeType="1"/>
              </p:cNvSpPr>
              <p:nvPr/>
            </p:nvSpPr>
            <p:spPr bwMode="auto">
              <a:xfrm>
                <a:off x="1612901" y="3448051"/>
                <a:ext cx="0" cy="5715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1" name="Line 24">
                <a:extLst>
                  <a:ext uri="{FF2B5EF4-FFF2-40B4-BE49-F238E27FC236}">
                    <a16:creationId xmlns="" xmlns:a16="http://schemas.microsoft.com/office/drawing/2014/main" id="{0ADAD729-E264-4286-A450-852DB6D503EA}"/>
                  </a:ext>
                </a:extLst>
              </p:cNvPr>
              <p:cNvSpPr>
                <a:spLocks noChangeShapeType="1"/>
              </p:cNvSpPr>
              <p:nvPr/>
            </p:nvSpPr>
            <p:spPr bwMode="auto">
              <a:xfrm>
                <a:off x="1568451" y="34480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2" name="Line 26">
                <a:extLst>
                  <a:ext uri="{FF2B5EF4-FFF2-40B4-BE49-F238E27FC236}">
                    <a16:creationId xmlns="" xmlns:a16="http://schemas.microsoft.com/office/drawing/2014/main" id="{5AA1C283-1484-4F7B-90C3-F090BCD69E49}"/>
                  </a:ext>
                </a:extLst>
              </p:cNvPr>
              <p:cNvSpPr>
                <a:spLocks noChangeShapeType="1"/>
              </p:cNvSpPr>
              <p:nvPr/>
            </p:nvSpPr>
            <p:spPr bwMode="auto">
              <a:xfrm>
                <a:off x="1568451" y="40195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3" name="Line 29">
                <a:extLst>
                  <a:ext uri="{FF2B5EF4-FFF2-40B4-BE49-F238E27FC236}">
                    <a16:creationId xmlns="" xmlns:a16="http://schemas.microsoft.com/office/drawing/2014/main" id="{489390EE-9D4E-4C25-A131-FE39326AB46D}"/>
                  </a:ext>
                </a:extLst>
              </p:cNvPr>
              <p:cNvSpPr>
                <a:spLocks noChangeShapeType="1"/>
              </p:cNvSpPr>
              <p:nvPr/>
            </p:nvSpPr>
            <p:spPr bwMode="auto">
              <a:xfrm>
                <a:off x="1308101" y="4168776"/>
                <a:ext cx="0" cy="57785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4" name="Line 31">
                <a:extLst>
                  <a:ext uri="{FF2B5EF4-FFF2-40B4-BE49-F238E27FC236}">
                    <a16:creationId xmlns="" xmlns:a16="http://schemas.microsoft.com/office/drawing/2014/main" id="{58452FF9-9E38-4BB2-9EB4-145B5B0B9AB5}"/>
                  </a:ext>
                </a:extLst>
              </p:cNvPr>
              <p:cNvSpPr>
                <a:spLocks noChangeShapeType="1"/>
              </p:cNvSpPr>
              <p:nvPr/>
            </p:nvSpPr>
            <p:spPr bwMode="auto">
              <a:xfrm>
                <a:off x="1263651" y="41687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5" name="Line 36">
                <a:extLst>
                  <a:ext uri="{FF2B5EF4-FFF2-40B4-BE49-F238E27FC236}">
                    <a16:creationId xmlns="" xmlns:a16="http://schemas.microsoft.com/office/drawing/2014/main" id="{E041BB63-08F1-4CB0-A9AA-DF09B4542067}"/>
                  </a:ext>
                </a:extLst>
              </p:cNvPr>
              <p:cNvSpPr>
                <a:spLocks noChangeShapeType="1"/>
              </p:cNvSpPr>
              <p:nvPr/>
            </p:nvSpPr>
            <p:spPr bwMode="auto">
              <a:xfrm>
                <a:off x="2519364" y="3568701"/>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6" name="Line 38">
                <a:extLst>
                  <a:ext uri="{FF2B5EF4-FFF2-40B4-BE49-F238E27FC236}">
                    <a16:creationId xmlns="" xmlns:a16="http://schemas.microsoft.com/office/drawing/2014/main" id="{20EF059E-93E2-4FD8-A510-EDF0E71556E0}"/>
                  </a:ext>
                </a:extLst>
              </p:cNvPr>
              <p:cNvSpPr>
                <a:spLocks noChangeShapeType="1"/>
              </p:cNvSpPr>
              <p:nvPr/>
            </p:nvSpPr>
            <p:spPr bwMode="auto">
              <a:xfrm>
                <a:off x="2474914" y="35687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7" name="Line 40">
                <a:extLst>
                  <a:ext uri="{FF2B5EF4-FFF2-40B4-BE49-F238E27FC236}">
                    <a16:creationId xmlns="" xmlns:a16="http://schemas.microsoft.com/office/drawing/2014/main" id="{BDE16A8C-392F-438F-B388-569E81F7DCD2}"/>
                  </a:ext>
                </a:extLst>
              </p:cNvPr>
              <p:cNvSpPr>
                <a:spLocks noChangeShapeType="1"/>
              </p:cNvSpPr>
              <p:nvPr/>
            </p:nvSpPr>
            <p:spPr bwMode="auto">
              <a:xfrm>
                <a:off x="2474914" y="40925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8" name="Line 101">
                <a:extLst>
                  <a:ext uri="{FF2B5EF4-FFF2-40B4-BE49-F238E27FC236}">
                    <a16:creationId xmlns="" xmlns:a16="http://schemas.microsoft.com/office/drawing/2014/main" id="{87966B89-0224-43BB-AACF-FE1624CF520C}"/>
                  </a:ext>
                </a:extLst>
              </p:cNvPr>
              <p:cNvSpPr>
                <a:spLocks noChangeShapeType="1"/>
              </p:cNvSpPr>
              <p:nvPr/>
            </p:nvSpPr>
            <p:spPr bwMode="auto">
              <a:xfrm>
                <a:off x="2820989" y="3629026"/>
                <a:ext cx="0" cy="5588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9" name="Line 103">
                <a:extLst>
                  <a:ext uri="{FF2B5EF4-FFF2-40B4-BE49-F238E27FC236}">
                    <a16:creationId xmlns="" xmlns:a16="http://schemas.microsoft.com/office/drawing/2014/main" id="{115054C4-81E5-4515-8898-E9A3A7D2F357}"/>
                  </a:ext>
                </a:extLst>
              </p:cNvPr>
              <p:cNvSpPr>
                <a:spLocks noChangeShapeType="1"/>
              </p:cNvSpPr>
              <p:nvPr/>
            </p:nvSpPr>
            <p:spPr bwMode="auto">
              <a:xfrm>
                <a:off x="2776539" y="36290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0" name="Line 105">
                <a:extLst>
                  <a:ext uri="{FF2B5EF4-FFF2-40B4-BE49-F238E27FC236}">
                    <a16:creationId xmlns="" xmlns:a16="http://schemas.microsoft.com/office/drawing/2014/main" id="{8B6F742D-6579-4926-9C4E-8BD79E36C079}"/>
                  </a:ext>
                </a:extLst>
              </p:cNvPr>
              <p:cNvSpPr>
                <a:spLocks noChangeShapeType="1"/>
              </p:cNvSpPr>
              <p:nvPr/>
            </p:nvSpPr>
            <p:spPr bwMode="auto">
              <a:xfrm>
                <a:off x="2776539" y="41878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1" name="Line 122">
                <a:extLst>
                  <a:ext uri="{FF2B5EF4-FFF2-40B4-BE49-F238E27FC236}">
                    <a16:creationId xmlns="" xmlns:a16="http://schemas.microsoft.com/office/drawing/2014/main" id="{2D4E07DB-1D95-410C-ABD0-1AC68C032CF4}"/>
                  </a:ext>
                </a:extLst>
              </p:cNvPr>
              <p:cNvSpPr>
                <a:spLocks noChangeShapeType="1"/>
              </p:cNvSpPr>
              <p:nvPr/>
            </p:nvSpPr>
            <p:spPr bwMode="auto">
              <a:xfrm>
                <a:off x="3128964" y="3759201"/>
                <a:ext cx="0" cy="5842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2" name="Line 124">
                <a:extLst>
                  <a:ext uri="{FF2B5EF4-FFF2-40B4-BE49-F238E27FC236}">
                    <a16:creationId xmlns="" xmlns:a16="http://schemas.microsoft.com/office/drawing/2014/main" id="{5909FB32-6922-4E29-A727-5338CE5AA64E}"/>
                  </a:ext>
                </a:extLst>
              </p:cNvPr>
              <p:cNvSpPr>
                <a:spLocks noChangeShapeType="1"/>
              </p:cNvSpPr>
              <p:nvPr/>
            </p:nvSpPr>
            <p:spPr bwMode="auto">
              <a:xfrm>
                <a:off x="3084514" y="37592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3" name="Line 126">
                <a:extLst>
                  <a:ext uri="{FF2B5EF4-FFF2-40B4-BE49-F238E27FC236}">
                    <a16:creationId xmlns="" xmlns:a16="http://schemas.microsoft.com/office/drawing/2014/main" id="{6D5CA38D-908F-4C66-9BE2-19B91E09F307}"/>
                  </a:ext>
                </a:extLst>
              </p:cNvPr>
              <p:cNvSpPr>
                <a:spLocks noChangeShapeType="1"/>
              </p:cNvSpPr>
              <p:nvPr/>
            </p:nvSpPr>
            <p:spPr bwMode="auto">
              <a:xfrm>
                <a:off x="3084514" y="43434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4" name="Line 143">
                <a:extLst>
                  <a:ext uri="{FF2B5EF4-FFF2-40B4-BE49-F238E27FC236}">
                    <a16:creationId xmlns="" xmlns:a16="http://schemas.microsoft.com/office/drawing/2014/main" id="{809DA3CE-06BB-4119-AE27-DFD305AD49C6}"/>
                  </a:ext>
                </a:extLst>
              </p:cNvPr>
              <p:cNvSpPr>
                <a:spLocks noChangeShapeType="1"/>
              </p:cNvSpPr>
              <p:nvPr/>
            </p:nvSpPr>
            <p:spPr bwMode="auto">
              <a:xfrm>
                <a:off x="3732214" y="4010026"/>
                <a:ext cx="0" cy="5842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5" name="Line 145">
                <a:extLst>
                  <a:ext uri="{FF2B5EF4-FFF2-40B4-BE49-F238E27FC236}">
                    <a16:creationId xmlns="" xmlns:a16="http://schemas.microsoft.com/office/drawing/2014/main" id="{9FBBCE72-4726-4FD2-AFF8-C96A7F391923}"/>
                  </a:ext>
                </a:extLst>
              </p:cNvPr>
              <p:cNvSpPr>
                <a:spLocks noChangeShapeType="1"/>
              </p:cNvSpPr>
              <p:nvPr/>
            </p:nvSpPr>
            <p:spPr bwMode="auto">
              <a:xfrm>
                <a:off x="3687764" y="40100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6" name="Line 147">
                <a:extLst>
                  <a:ext uri="{FF2B5EF4-FFF2-40B4-BE49-F238E27FC236}">
                    <a16:creationId xmlns="" xmlns:a16="http://schemas.microsoft.com/office/drawing/2014/main" id="{DCA166C5-5359-45AB-B652-18BC6A8E2188}"/>
                  </a:ext>
                </a:extLst>
              </p:cNvPr>
              <p:cNvSpPr>
                <a:spLocks noChangeShapeType="1"/>
              </p:cNvSpPr>
              <p:nvPr/>
            </p:nvSpPr>
            <p:spPr bwMode="auto">
              <a:xfrm>
                <a:off x="3687764" y="45942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7" name="Line 164">
                <a:extLst>
                  <a:ext uri="{FF2B5EF4-FFF2-40B4-BE49-F238E27FC236}">
                    <a16:creationId xmlns="" xmlns:a16="http://schemas.microsoft.com/office/drawing/2014/main" id="{FD854AF9-9EAA-4C11-87FA-5405047D5EAF}"/>
                  </a:ext>
                </a:extLst>
              </p:cNvPr>
              <p:cNvSpPr>
                <a:spLocks noChangeShapeType="1"/>
              </p:cNvSpPr>
              <p:nvPr/>
            </p:nvSpPr>
            <p:spPr bwMode="auto">
              <a:xfrm>
                <a:off x="4938714" y="4194176"/>
                <a:ext cx="0" cy="55245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8" name="Line 166">
                <a:extLst>
                  <a:ext uri="{FF2B5EF4-FFF2-40B4-BE49-F238E27FC236}">
                    <a16:creationId xmlns="" xmlns:a16="http://schemas.microsoft.com/office/drawing/2014/main" id="{DCA44F47-699C-4796-AE6F-0A8E661D2324}"/>
                  </a:ext>
                </a:extLst>
              </p:cNvPr>
              <p:cNvSpPr>
                <a:spLocks noChangeShapeType="1"/>
              </p:cNvSpPr>
              <p:nvPr/>
            </p:nvSpPr>
            <p:spPr bwMode="auto">
              <a:xfrm>
                <a:off x="4894263" y="41941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9" name="Freeform 235">
                <a:extLst>
                  <a:ext uri="{FF2B5EF4-FFF2-40B4-BE49-F238E27FC236}">
                    <a16:creationId xmlns="" xmlns:a16="http://schemas.microsoft.com/office/drawing/2014/main" id="{0AB7220D-91E0-4A24-9FAE-DD84DE23BFC7}"/>
                  </a:ext>
                </a:extLst>
              </p:cNvPr>
              <p:cNvSpPr>
                <a:spLocks/>
              </p:cNvSpPr>
              <p:nvPr/>
            </p:nvSpPr>
            <p:spPr bwMode="auto">
              <a:xfrm>
                <a:off x="1308101" y="3479801"/>
                <a:ext cx="3640138" cy="949325"/>
              </a:xfrm>
              <a:custGeom>
                <a:avLst/>
                <a:gdLst>
                  <a:gd name="T0" fmla="*/ 0 w 2293"/>
                  <a:gd name="T1" fmla="*/ 570 h 598"/>
                  <a:gd name="T2" fmla="*/ 192 w 2293"/>
                  <a:gd name="T3" fmla="*/ 76 h 598"/>
                  <a:gd name="T4" fmla="*/ 390 w 2293"/>
                  <a:gd name="T5" fmla="*/ 0 h 598"/>
                  <a:gd name="T6" fmla="*/ 576 w 2293"/>
                  <a:gd name="T7" fmla="*/ 46 h 598"/>
                  <a:gd name="T8" fmla="*/ 763 w 2293"/>
                  <a:gd name="T9" fmla="*/ 126 h 598"/>
                  <a:gd name="T10" fmla="*/ 959 w 2293"/>
                  <a:gd name="T11" fmla="*/ 192 h 598"/>
                  <a:gd name="T12" fmla="*/ 1153 w 2293"/>
                  <a:gd name="T13" fmla="*/ 276 h 598"/>
                  <a:gd name="T14" fmla="*/ 1527 w 2293"/>
                  <a:gd name="T15" fmla="*/ 438 h 598"/>
                  <a:gd name="T16" fmla="*/ 2293 w 2293"/>
                  <a:gd name="T1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598">
                    <a:moveTo>
                      <a:pt x="0" y="570"/>
                    </a:moveTo>
                    <a:lnTo>
                      <a:pt x="192" y="76"/>
                    </a:lnTo>
                    <a:lnTo>
                      <a:pt x="390" y="0"/>
                    </a:lnTo>
                    <a:lnTo>
                      <a:pt x="576" y="46"/>
                    </a:lnTo>
                    <a:lnTo>
                      <a:pt x="763" y="126"/>
                    </a:lnTo>
                    <a:lnTo>
                      <a:pt x="959" y="192"/>
                    </a:lnTo>
                    <a:lnTo>
                      <a:pt x="1153" y="276"/>
                    </a:lnTo>
                    <a:lnTo>
                      <a:pt x="1527" y="438"/>
                    </a:lnTo>
                    <a:lnTo>
                      <a:pt x="2293" y="598"/>
                    </a:lnTo>
                  </a:path>
                </a:pathLst>
              </a:custGeom>
              <a:noFill/>
              <a:ln w="28575" cap="flat">
                <a:solidFill>
                  <a:srgbClr val="A5A5A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0" name="Freeform 236">
                <a:extLst>
                  <a:ext uri="{FF2B5EF4-FFF2-40B4-BE49-F238E27FC236}">
                    <a16:creationId xmlns="" xmlns:a16="http://schemas.microsoft.com/office/drawing/2014/main" id="{3D4BD466-B0D3-4AEB-8AD7-C0AFE70B882D}"/>
                  </a:ext>
                </a:extLst>
              </p:cNvPr>
              <p:cNvSpPr>
                <a:spLocks/>
              </p:cNvSpPr>
              <p:nvPr/>
            </p:nvSpPr>
            <p:spPr bwMode="auto">
              <a:xfrm>
                <a:off x="4973639" y="3432176"/>
                <a:ext cx="3567113" cy="993775"/>
              </a:xfrm>
              <a:custGeom>
                <a:avLst/>
                <a:gdLst>
                  <a:gd name="T0" fmla="*/ 0 w 1124"/>
                  <a:gd name="T1" fmla="*/ 300 h 313"/>
                  <a:gd name="T2" fmla="*/ 86 w 1124"/>
                  <a:gd name="T3" fmla="*/ 67 h 313"/>
                  <a:gd name="T4" fmla="*/ 280 w 1124"/>
                  <a:gd name="T5" fmla="*/ 34 h 313"/>
                  <a:gd name="T6" fmla="*/ 756 w 1124"/>
                  <a:gd name="T7" fmla="*/ 233 h 313"/>
                  <a:gd name="T8" fmla="*/ 1124 w 1124"/>
                  <a:gd name="T9" fmla="*/ 313 h 313"/>
                </a:gdLst>
                <a:ahLst/>
                <a:cxnLst>
                  <a:cxn ang="0">
                    <a:pos x="T0" y="T1"/>
                  </a:cxn>
                  <a:cxn ang="0">
                    <a:pos x="T2" y="T3"/>
                  </a:cxn>
                  <a:cxn ang="0">
                    <a:pos x="T4" y="T5"/>
                  </a:cxn>
                  <a:cxn ang="0">
                    <a:pos x="T6" y="T7"/>
                  </a:cxn>
                  <a:cxn ang="0">
                    <a:pos x="T8" y="T9"/>
                  </a:cxn>
                </a:cxnLst>
                <a:rect l="0" t="0" r="r" b="b"/>
                <a:pathLst>
                  <a:path w="1124" h="313">
                    <a:moveTo>
                      <a:pt x="0" y="300"/>
                    </a:moveTo>
                    <a:cubicBezTo>
                      <a:pt x="0" y="300"/>
                      <a:pt x="28" y="163"/>
                      <a:pt x="86" y="67"/>
                    </a:cubicBezTo>
                    <a:cubicBezTo>
                      <a:pt x="117" y="16"/>
                      <a:pt x="196" y="0"/>
                      <a:pt x="280" y="34"/>
                    </a:cubicBezTo>
                    <a:cubicBezTo>
                      <a:pt x="523" y="132"/>
                      <a:pt x="701" y="216"/>
                      <a:pt x="756" y="233"/>
                    </a:cubicBezTo>
                    <a:cubicBezTo>
                      <a:pt x="811" y="249"/>
                      <a:pt x="1089" y="304"/>
                      <a:pt x="1124" y="313"/>
                    </a:cubicBezTo>
                  </a:path>
                </a:pathLst>
              </a:custGeom>
              <a:noFill/>
              <a:ln w="28575" cap="flat">
                <a:solidFill>
                  <a:srgbClr val="A5A5A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1" name="Line 166">
                <a:extLst>
                  <a:ext uri="{FF2B5EF4-FFF2-40B4-BE49-F238E27FC236}">
                    <a16:creationId xmlns="" xmlns:a16="http://schemas.microsoft.com/office/drawing/2014/main" id="{1107D2EA-DDEA-456E-8552-7D5AB971AE6B}"/>
                  </a:ext>
                </a:extLst>
              </p:cNvPr>
              <p:cNvSpPr>
                <a:spLocks noChangeShapeType="1"/>
              </p:cNvSpPr>
              <p:nvPr/>
            </p:nvSpPr>
            <p:spPr bwMode="auto">
              <a:xfrm>
                <a:off x="4894263" y="47466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grpSp>
      <p:sp>
        <p:nvSpPr>
          <p:cNvPr id="112" name="Line 180">
            <a:extLst>
              <a:ext uri="{FF2B5EF4-FFF2-40B4-BE49-F238E27FC236}">
                <a16:creationId xmlns="" xmlns:a16="http://schemas.microsoft.com/office/drawing/2014/main" id="{D7927460-EF0B-4BB1-8BAF-D43346B81360}"/>
              </a:ext>
            </a:extLst>
          </p:cNvPr>
          <p:cNvSpPr>
            <a:spLocks noChangeShapeType="1"/>
          </p:cNvSpPr>
          <p:nvPr/>
        </p:nvSpPr>
        <p:spPr bwMode="auto">
          <a:xfrm flipH="1">
            <a:off x="1490592" y="3280224"/>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3" name="Line 181">
            <a:extLst>
              <a:ext uri="{FF2B5EF4-FFF2-40B4-BE49-F238E27FC236}">
                <a16:creationId xmlns="" xmlns:a16="http://schemas.microsoft.com/office/drawing/2014/main" id="{E9CBBDEE-DF19-438A-B5D9-2A37B0002737}"/>
              </a:ext>
            </a:extLst>
          </p:cNvPr>
          <p:cNvSpPr>
            <a:spLocks noChangeShapeType="1"/>
          </p:cNvSpPr>
          <p:nvPr/>
        </p:nvSpPr>
        <p:spPr bwMode="auto">
          <a:xfrm flipH="1">
            <a:off x="1490592" y="3692562"/>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4" name="Line 182">
            <a:extLst>
              <a:ext uri="{FF2B5EF4-FFF2-40B4-BE49-F238E27FC236}">
                <a16:creationId xmlns="" xmlns:a16="http://schemas.microsoft.com/office/drawing/2014/main" id="{AA6CA8AC-14B1-40B8-A696-3EA588B1411D}"/>
              </a:ext>
            </a:extLst>
          </p:cNvPr>
          <p:cNvSpPr>
            <a:spLocks noChangeShapeType="1"/>
          </p:cNvSpPr>
          <p:nvPr/>
        </p:nvSpPr>
        <p:spPr bwMode="auto">
          <a:xfrm flipH="1">
            <a:off x="1490592" y="4104901"/>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5" name="Line 183">
            <a:extLst>
              <a:ext uri="{FF2B5EF4-FFF2-40B4-BE49-F238E27FC236}">
                <a16:creationId xmlns="" xmlns:a16="http://schemas.microsoft.com/office/drawing/2014/main" id="{2144D72B-A1E1-419B-814D-D159E9F16AC5}"/>
              </a:ext>
            </a:extLst>
          </p:cNvPr>
          <p:cNvSpPr>
            <a:spLocks noChangeShapeType="1"/>
          </p:cNvSpPr>
          <p:nvPr/>
        </p:nvSpPr>
        <p:spPr bwMode="auto">
          <a:xfrm flipH="1">
            <a:off x="1490592" y="4517239"/>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6" name="Line 184">
            <a:extLst>
              <a:ext uri="{FF2B5EF4-FFF2-40B4-BE49-F238E27FC236}">
                <a16:creationId xmlns="" xmlns:a16="http://schemas.microsoft.com/office/drawing/2014/main" id="{3969BD45-7453-410C-9AFA-181E18618CA2}"/>
              </a:ext>
            </a:extLst>
          </p:cNvPr>
          <p:cNvSpPr>
            <a:spLocks noChangeShapeType="1"/>
          </p:cNvSpPr>
          <p:nvPr/>
        </p:nvSpPr>
        <p:spPr bwMode="auto">
          <a:xfrm>
            <a:off x="3325648"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7" name="Line 185">
            <a:extLst>
              <a:ext uri="{FF2B5EF4-FFF2-40B4-BE49-F238E27FC236}">
                <a16:creationId xmlns="" xmlns:a16="http://schemas.microsoft.com/office/drawing/2014/main" id="{80622669-025D-4F0E-8F83-917DDF0E741D}"/>
              </a:ext>
            </a:extLst>
          </p:cNvPr>
          <p:cNvSpPr>
            <a:spLocks noChangeShapeType="1"/>
          </p:cNvSpPr>
          <p:nvPr/>
        </p:nvSpPr>
        <p:spPr bwMode="auto">
          <a:xfrm>
            <a:off x="4854484"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8" name="Line 186">
            <a:extLst>
              <a:ext uri="{FF2B5EF4-FFF2-40B4-BE49-F238E27FC236}">
                <a16:creationId xmlns="" xmlns:a16="http://schemas.microsoft.com/office/drawing/2014/main" id="{9B349425-FF1F-42A4-908E-AFF547F2448A}"/>
              </a:ext>
            </a:extLst>
          </p:cNvPr>
          <p:cNvSpPr>
            <a:spLocks noChangeShapeType="1"/>
          </p:cNvSpPr>
          <p:nvPr/>
        </p:nvSpPr>
        <p:spPr bwMode="auto">
          <a:xfrm>
            <a:off x="6383320"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9" name="Line 187">
            <a:extLst>
              <a:ext uri="{FF2B5EF4-FFF2-40B4-BE49-F238E27FC236}">
                <a16:creationId xmlns="" xmlns:a16="http://schemas.microsoft.com/office/drawing/2014/main" id="{39EF53FE-937A-4DAC-B283-7BCEE51910EF}"/>
              </a:ext>
            </a:extLst>
          </p:cNvPr>
          <p:cNvSpPr>
            <a:spLocks noChangeShapeType="1"/>
          </p:cNvSpPr>
          <p:nvPr/>
        </p:nvSpPr>
        <p:spPr bwMode="auto">
          <a:xfrm>
            <a:off x="7912159"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0" name="Line 188">
            <a:extLst>
              <a:ext uri="{FF2B5EF4-FFF2-40B4-BE49-F238E27FC236}">
                <a16:creationId xmlns="" xmlns:a16="http://schemas.microsoft.com/office/drawing/2014/main" id="{48767206-7001-4957-AB7B-95AB5A22731A}"/>
              </a:ext>
            </a:extLst>
          </p:cNvPr>
          <p:cNvSpPr>
            <a:spLocks noChangeShapeType="1"/>
          </p:cNvSpPr>
          <p:nvPr/>
        </p:nvSpPr>
        <p:spPr bwMode="auto">
          <a:xfrm>
            <a:off x="10969836"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1" name="Line 189">
            <a:extLst>
              <a:ext uri="{FF2B5EF4-FFF2-40B4-BE49-F238E27FC236}">
                <a16:creationId xmlns="" xmlns:a16="http://schemas.microsoft.com/office/drawing/2014/main" id="{B35BB6C7-A958-4156-BFE1-E2C928264AC1}"/>
              </a:ext>
            </a:extLst>
          </p:cNvPr>
          <p:cNvSpPr>
            <a:spLocks noChangeShapeType="1"/>
          </p:cNvSpPr>
          <p:nvPr/>
        </p:nvSpPr>
        <p:spPr bwMode="auto">
          <a:xfrm>
            <a:off x="1796809"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2" name="Line 190">
            <a:extLst>
              <a:ext uri="{FF2B5EF4-FFF2-40B4-BE49-F238E27FC236}">
                <a16:creationId xmlns="" xmlns:a16="http://schemas.microsoft.com/office/drawing/2014/main" id="{41E237CE-A797-4EAF-A6F0-EB5E05FECD2B}"/>
              </a:ext>
            </a:extLst>
          </p:cNvPr>
          <p:cNvSpPr>
            <a:spLocks noChangeShapeType="1"/>
          </p:cNvSpPr>
          <p:nvPr/>
        </p:nvSpPr>
        <p:spPr bwMode="auto">
          <a:xfrm flipH="1">
            <a:off x="1490592" y="4929578"/>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3" name="Line 191">
            <a:extLst>
              <a:ext uri="{FF2B5EF4-FFF2-40B4-BE49-F238E27FC236}">
                <a16:creationId xmlns="" xmlns:a16="http://schemas.microsoft.com/office/drawing/2014/main" id="{C8C548B4-A0DB-4A60-BEE1-61975AD94DE2}"/>
              </a:ext>
            </a:extLst>
          </p:cNvPr>
          <p:cNvSpPr>
            <a:spLocks noChangeShapeType="1"/>
          </p:cNvSpPr>
          <p:nvPr/>
        </p:nvSpPr>
        <p:spPr bwMode="auto">
          <a:xfrm>
            <a:off x="1490592" y="5341914"/>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4" name="Line 192">
            <a:extLst>
              <a:ext uri="{FF2B5EF4-FFF2-40B4-BE49-F238E27FC236}">
                <a16:creationId xmlns="" xmlns:a16="http://schemas.microsoft.com/office/drawing/2014/main" id="{98F5F5C2-F3CD-4200-BA9F-9F7463B448E8}"/>
              </a:ext>
            </a:extLst>
          </p:cNvPr>
          <p:cNvSpPr>
            <a:spLocks noChangeShapeType="1"/>
          </p:cNvSpPr>
          <p:nvPr/>
        </p:nvSpPr>
        <p:spPr bwMode="auto">
          <a:xfrm flipH="1">
            <a:off x="1490592" y="2455547"/>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5" name="Freeform 179">
            <a:extLst>
              <a:ext uri="{FF2B5EF4-FFF2-40B4-BE49-F238E27FC236}">
                <a16:creationId xmlns="" xmlns:a16="http://schemas.microsoft.com/office/drawing/2014/main" id="{107D222B-22F9-4DB8-B8CD-D228A2ECC45D}"/>
              </a:ext>
            </a:extLst>
          </p:cNvPr>
          <p:cNvSpPr>
            <a:spLocks/>
          </p:cNvSpPr>
          <p:nvPr/>
        </p:nvSpPr>
        <p:spPr bwMode="auto">
          <a:xfrm>
            <a:off x="1615383" y="2455549"/>
            <a:ext cx="9354460" cy="3003799"/>
          </a:xfrm>
          <a:custGeom>
            <a:avLst/>
            <a:gdLst>
              <a:gd name="T0" fmla="*/ 0 w 4574"/>
              <a:gd name="T1" fmla="*/ 0 h 1868"/>
              <a:gd name="T2" fmla="*/ 0 w 4574"/>
              <a:gd name="T3" fmla="*/ 1868 h 1868"/>
              <a:gd name="T4" fmla="*/ 4574 w 4574"/>
              <a:gd name="T5" fmla="*/ 1868 h 1868"/>
            </a:gdLst>
            <a:ahLst/>
            <a:cxnLst>
              <a:cxn ang="0">
                <a:pos x="T0" y="T1"/>
              </a:cxn>
              <a:cxn ang="0">
                <a:pos x="T2" y="T3"/>
              </a:cxn>
              <a:cxn ang="0">
                <a:pos x="T4" y="T5"/>
              </a:cxn>
            </a:cxnLst>
            <a:rect l="0" t="0" r="r" b="b"/>
            <a:pathLst>
              <a:path w="4574" h="1868">
                <a:moveTo>
                  <a:pt x="0" y="0"/>
                </a:moveTo>
                <a:lnTo>
                  <a:pt x="0" y="1868"/>
                </a:lnTo>
                <a:lnTo>
                  <a:pt x="4574" y="1868"/>
                </a:lnTo>
              </a:path>
            </a:pathLst>
          </a:custGeom>
          <a:noFill/>
          <a:ln w="19050" cap="sq">
            <a:solidFill>
              <a:sysClr val="windowText" lastClr="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6" name="Line 192">
            <a:extLst>
              <a:ext uri="{FF2B5EF4-FFF2-40B4-BE49-F238E27FC236}">
                <a16:creationId xmlns="" xmlns:a16="http://schemas.microsoft.com/office/drawing/2014/main" id="{B04331A5-4453-499F-A109-F7231076CBEA}"/>
              </a:ext>
            </a:extLst>
          </p:cNvPr>
          <p:cNvSpPr>
            <a:spLocks noChangeShapeType="1"/>
          </p:cNvSpPr>
          <p:nvPr/>
        </p:nvSpPr>
        <p:spPr bwMode="auto">
          <a:xfrm flipH="1">
            <a:off x="1490592" y="2867885"/>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7" name="Line 187">
            <a:extLst>
              <a:ext uri="{FF2B5EF4-FFF2-40B4-BE49-F238E27FC236}">
                <a16:creationId xmlns="" xmlns:a16="http://schemas.microsoft.com/office/drawing/2014/main" id="{2CCCC285-28F3-4837-9C04-21164048F656}"/>
              </a:ext>
            </a:extLst>
          </p:cNvPr>
          <p:cNvSpPr>
            <a:spLocks noChangeShapeType="1"/>
          </p:cNvSpPr>
          <p:nvPr/>
        </p:nvSpPr>
        <p:spPr bwMode="auto">
          <a:xfrm>
            <a:off x="9440996"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8" name="Line 93">
            <a:extLst>
              <a:ext uri="{FF2B5EF4-FFF2-40B4-BE49-F238E27FC236}">
                <a16:creationId xmlns="" xmlns:a16="http://schemas.microsoft.com/office/drawing/2014/main" id="{9BD45E62-6F07-472C-9608-A6391D366616}"/>
              </a:ext>
            </a:extLst>
          </p:cNvPr>
          <p:cNvSpPr>
            <a:spLocks noChangeShapeType="1"/>
          </p:cNvSpPr>
          <p:nvPr/>
        </p:nvSpPr>
        <p:spPr bwMode="auto">
          <a:xfrm>
            <a:off x="7154755" y="2731809"/>
            <a:ext cx="421217" cy="0"/>
          </a:xfrm>
          <a:prstGeom prst="line">
            <a:avLst/>
          </a:prstGeom>
          <a:solidFill>
            <a:srgbClr val="F79646"/>
          </a:solidFill>
          <a:ln w="28575" cap="flat">
            <a:solidFill>
              <a:srgbClr val="A5A5A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9" name="Freeform 193">
            <a:extLst>
              <a:ext uri="{FF2B5EF4-FFF2-40B4-BE49-F238E27FC236}">
                <a16:creationId xmlns="" xmlns:a16="http://schemas.microsoft.com/office/drawing/2014/main" id="{2C012F2F-BE37-4240-B30C-B3EE4CBB18AF}"/>
              </a:ext>
            </a:extLst>
          </p:cNvPr>
          <p:cNvSpPr>
            <a:spLocks/>
          </p:cNvSpPr>
          <p:nvPr/>
        </p:nvSpPr>
        <p:spPr bwMode="auto">
          <a:xfrm>
            <a:off x="7265028" y="2652613"/>
            <a:ext cx="204845" cy="153630"/>
          </a:xfrm>
          <a:custGeom>
            <a:avLst/>
            <a:gdLst>
              <a:gd name="T0" fmla="*/ 33 w 63"/>
              <a:gd name="T1" fmla="*/ 63 h 63"/>
              <a:gd name="T2" fmla="*/ 0 w 63"/>
              <a:gd name="T3" fmla="*/ 33 h 63"/>
              <a:gd name="T4" fmla="*/ 33 w 63"/>
              <a:gd name="T5" fmla="*/ 0 h 63"/>
              <a:gd name="T6" fmla="*/ 63 w 63"/>
              <a:gd name="T7" fmla="*/ 33 h 63"/>
              <a:gd name="T8" fmla="*/ 33 w 63"/>
              <a:gd name="T9" fmla="*/ 63 h 63"/>
            </a:gdLst>
            <a:ahLst/>
            <a:cxnLst>
              <a:cxn ang="0">
                <a:pos x="T0" y="T1"/>
              </a:cxn>
              <a:cxn ang="0">
                <a:pos x="T2" y="T3"/>
              </a:cxn>
              <a:cxn ang="0">
                <a:pos x="T4" y="T5"/>
              </a:cxn>
              <a:cxn ang="0">
                <a:pos x="T6" y="T7"/>
              </a:cxn>
              <a:cxn ang="0">
                <a:pos x="T8" y="T9"/>
              </a:cxn>
            </a:cxnLst>
            <a:rect l="0" t="0" r="r" b="b"/>
            <a:pathLst>
              <a:path w="63" h="63">
                <a:moveTo>
                  <a:pt x="33" y="63"/>
                </a:moveTo>
                <a:lnTo>
                  <a:pt x="0" y="33"/>
                </a:lnTo>
                <a:lnTo>
                  <a:pt x="33" y="0"/>
                </a:lnTo>
                <a:lnTo>
                  <a:pt x="63" y="33"/>
                </a:lnTo>
                <a:lnTo>
                  <a:pt x="33" y="63"/>
                </a:lnTo>
                <a:close/>
              </a:path>
            </a:pathLst>
          </a:custGeom>
          <a:solidFill>
            <a:srgbClr val="A5A5A5"/>
          </a:solidFill>
          <a:ln>
            <a:solidFill>
              <a:srgbClr val="A5A5A5"/>
            </a:solidFill>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130" name="Group 129">
            <a:extLst>
              <a:ext uri="{FF2B5EF4-FFF2-40B4-BE49-F238E27FC236}">
                <a16:creationId xmlns="" xmlns:a16="http://schemas.microsoft.com/office/drawing/2014/main" id="{09A5A14D-F7C5-45A4-A38B-1BFC5C1B67AE}"/>
              </a:ext>
            </a:extLst>
          </p:cNvPr>
          <p:cNvGrpSpPr/>
          <p:nvPr/>
        </p:nvGrpSpPr>
        <p:grpSpPr>
          <a:xfrm>
            <a:off x="7148097" y="2090562"/>
            <a:ext cx="414867" cy="104858"/>
            <a:chOff x="6630072" y="2444156"/>
            <a:chExt cx="311150" cy="104858"/>
          </a:xfrm>
          <a:solidFill>
            <a:srgbClr val="1D335A"/>
          </a:solidFill>
        </p:grpSpPr>
        <p:sp>
          <p:nvSpPr>
            <p:cNvPr id="131" name="Line 92">
              <a:extLst>
                <a:ext uri="{FF2B5EF4-FFF2-40B4-BE49-F238E27FC236}">
                  <a16:creationId xmlns="" xmlns:a16="http://schemas.microsoft.com/office/drawing/2014/main" id="{474C62EE-8E09-4CB7-9E43-2456D4B514E3}"/>
                </a:ext>
              </a:extLst>
            </p:cNvPr>
            <p:cNvSpPr>
              <a:spLocks noChangeShapeType="1"/>
            </p:cNvSpPr>
            <p:nvPr/>
          </p:nvSpPr>
          <p:spPr bwMode="auto">
            <a:xfrm>
              <a:off x="6630072" y="2495791"/>
              <a:ext cx="311150" cy="0"/>
            </a:xfrm>
            <a:prstGeom prst="line">
              <a:avLst/>
            </a:prstGeom>
            <a:grp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32" name="Freeform 210">
              <a:extLst>
                <a:ext uri="{FF2B5EF4-FFF2-40B4-BE49-F238E27FC236}">
                  <a16:creationId xmlns="" xmlns:a16="http://schemas.microsoft.com/office/drawing/2014/main" id="{E90A7481-3E94-4CF3-B089-9371E13AAEF0}"/>
                </a:ext>
              </a:extLst>
            </p:cNvPr>
            <p:cNvSpPr>
              <a:spLocks/>
            </p:cNvSpPr>
            <p:nvPr/>
          </p:nvSpPr>
          <p:spPr bwMode="auto">
            <a:xfrm>
              <a:off x="6725107" y="2444156"/>
              <a:ext cx="119492" cy="104858"/>
            </a:xfrm>
            <a:custGeom>
              <a:avLst/>
              <a:gdLst>
                <a:gd name="T0" fmla="*/ 0 w 49"/>
                <a:gd name="T1" fmla="*/ 43 h 43"/>
                <a:gd name="T2" fmla="*/ 23 w 49"/>
                <a:gd name="T3" fmla="*/ 0 h 43"/>
                <a:gd name="T4" fmla="*/ 49 w 49"/>
                <a:gd name="T5" fmla="*/ 43 h 43"/>
                <a:gd name="T6" fmla="*/ 0 w 49"/>
                <a:gd name="T7" fmla="*/ 43 h 43"/>
              </a:gdLst>
              <a:ahLst/>
              <a:cxnLst>
                <a:cxn ang="0">
                  <a:pos x="T0" y="T1"/>
                </a:cxn>
                <a:cxn ang="0">
                  <a:pos x="T2" y="T3"/>
                </a:cxn>
                <a:cxn ang="0">
                  <a:pos x="T4" y="T5"/>
                </a:cxn>
                <a:cxn ang="0">
                  <a:pos x="T6" y="T7"/>
                </a:cxn>
              </a:cxnLst>
              <a:rect l="0" t="0" r="r" b="b"/>
              <a:pathLst>
                <a:path w="49" h="43">
                  <a:moveTo>
                    <a:pt x="0" y="43"/>
                  </a:moveTo>
                  <a:lnTo>
                    <a:pt x="23" y="0"/>
                  </a:lnTo>
                  <a:lnTo>
                    <a:pt x="49" y="43"/>
                  </a:lnTo>
                  <a:lnTo>
                    <a:pt x="0" y="43"/>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grpSp>
      <p:sp>
        <p:nvSpPr>
          <p:cNvPr id="133" name="Line 94">
            <a:extLst>
              <a:ext uri="{FF2B5EF4-FFF2-40B4-BE49-F238E27FC236}">
                <a16:creationId xmlns="" xmlns:a16="http://schemas.microsoft.com/office/drawing/2014/main" id="{CC9ADF46-F03F-46AE-9DF8-4A40A0C42DBA}"/>
              </a:ext>
            </a:extLst>
          </p:cNvPr>
          <p:cNvSpPr>
            <a:spLocks noChangeShapeType="1"/>
          </p:cNvSpPr>
          <p:nvPr/>
        </p:nvSpPr>
        <p:spPr bwMode="auto">
          <a:xfrm>
            <a:off x="7148097" y="2436054"/>
            <a:ext cx="414867" cy="0"/>
          </a:xfrm>
          <a:prstGeom prst="line">
            <a:avLst/>
          </a:prstGeom>
          <a:solidFill>
            <a:srgbClr val="FFC000"/>
          </a:solidFill>
          <a:ln w="28575" cap="flat">
            <a:solidFill>
              <a:srgbClr val="00A0AF"/>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4" name="Rectangle 190">
            <a:extLst>
              <a:ext uri="{FF2B5EF4-FFF2-40B4-BE49-F238E27FC236}">
                <a16:creationId xmlns="" xmlns:a16="http://schemas.microsoft.com/office/drawing/2014/main" id="{CB30981C-AAE1-4F42-980F-09A98CEE3E76}"/>
              </a:ext>
            </a:extLst>
          </p:cNvPr>
          <p:cNvSpPr>
            <a:spLocks noChangeArrowheads="1"/>
          </p:cNvSpPr>
          <p:nvPr/>
        </p:nvSpPr>
        <p:spPr bwMode="auto">
          <a:xfrm>
            <a:off x="7281308" y="2378806"/>
            <a:ext cx="146317" cy="109738"/>
          </a:xfrm>
          <a:prstGeom prst="rect">
            <a:avLst/>
          </a:prstGeom>
          <a:solidFill>
            <a:srgbClr val="00A0AF"/>
          </a:solidFill>
          <a:ln w="9525">
            <a:solidFill>
              <a:srgbClr val="00A0AF"/>
            </a:solidFill>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5" name="TextBox 134">
            <a:extLst>
              <a:ext uri="{FF2B5EF4-FFF2-40B4-BE49-F238E27FC236}">
                <a16:creationId xmlns="" xmlns:a16="http://schemas.microsoft.com/office/drawing/2014/main" id="{8F8885D5-7897-44F4-8C71-3DDEC8062820}"/>
              </a:ext>
            </a:extLst>
          </p:cNvPr>
          <p:cNvSpPr txBox="1"/>
          <p:nvPr/>
        </p:nvSpPr>
        <p:spPr bwMode="auto">
          <a:xfrm>
            <a:off x="7551054" y="1995398"/>
            <a:ext cx="3063659" cy="800219"/>
          </a:xfrm>
          <a:prstGeom prst="rect">
            <a:avLst/>
          </a:prstGeom>
          <a:noFill/>
        </p:spPr>
        <p:txBody>
          <a:bodyPr wrap="none">
            <a:spAutoFit/>
          </a:bodyPr>
          <a:lstStyle/>
          <a:p>
            <a:pPr defTabSz="457200" fontAlgn="base">
              <a:spcBef>
                <a:spcPct val="0"/>
              </a:spcBef>
              <a:spcAft>
                <a:spcPts val="600"/>
              </a:spcAft>
              <a:defRPr/>
            </a:pPr>
            <a:r>
              <a:rPr lang="en-US" sz="1200" b="1" kern="0" dirty="0">
                <a:solidFill>
                  <a:srgbClr val="000000"/>
                </a:solidFill>
                <a:latin typeface="Arial"/>
                <a:cs typeface="Arial" pitchFamily="34" charset="0"/>
              </a:rPr>
              <a:t>DTG 50 mg QD</a:t>
            </a:r>
          </a:p>
          <a:p>
            <a:pPr defTabSz="457200" fontAlgn="base">
              <a:spcBef>
                <a:spcPct val="0"/>
              </a:spcBef>
              <a:spcAft>
                <a:spcPts val="600"/>
              </a:spcAft>
              <a:defRPr/>
            </a:pPr>
            <a:r>
              <a:rPr lang="en-US" sz="1200" b="1" kern="0" dirty="0">
                <a:solidFill>
                  <a:srgbClr val="000000"/>
                </a:solidFill>
                <a:latin typeface="Arial"/>
                <a:cs typeface="Arial" pitchFamily="34" charset="0"/>
              </a:rPr>
              <a:t>DTG 50 mg BID</a:t>
            </a:r>
          </a:p>
          <a:p>
            <a:pPr defTabSz="457200" fontAlgn="base">
              <a:spcBef>
                <a:spcPct val="0"/>
              </a:spcBef>
              <a:spcAft>
                <a:spcPts val="600"/>
              </a:spcAft>
              <a:defRPr/>
            </a:pPr>
            <a:r>
              <a:rPr lang="en-US" sz="1200" b="1" kern="0" dirty="0">
                <a:solidFill>
                  <a:srgbClr val="000000"/>
                </a:solidFill>
                <a:latin typeface="Arial"/>
                <a:cs typeface="Arial" pitchFamily="34" charset="0"/>
              </a:rPr>
              <a:t>DTG 50 mg BID + rifampicin 600 mg QD</a:t>
            </a:r>
          </a:p>
        </p:txBody>
      </p:sp>
      <p:sp>
        <p:nvSpPr>
          <p:cNvPr id="136" name="Freeform 58">
            <a:extLst>
              <a:ext uri="{FF2B5EF4-FFF2-40B4-BE49-F238E27FC236}">
                <a16:creationId xmlns="" xmlns:a16="http://schemas.microsoft.com/office/drawing/2014/main" id="{FBDCB93D-E322-496A-8267-892F1C4D07E5}"/>
              </a:ext>
            </a:extLst>
          </p:cNvPr>
          <p:cNvSpPr>
            <a:spLocks/>
          </p:cNvSpPr>
          <p:nvPr/>
        </p:nvSpPr>
        <p:spPr bwMode="auto">
          <a:xfrm>
            <a:off x="2459689" y="4241948"/>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7" name="Freeform 72">
            <a:extLst>
              <a:ext uri="{FF2B5EF4-FFF2-40B4-BE49-F238E27FC236}">
                <a16:creationId xmlns="" xmlns:a16="http://schemas.microsoft.com/office/drawing/2014/main" id="{D416E44C-04B5-4CD5-91C2-B74BD69175D9}"/>
              </a:ext>
            </a:extLst>
          </p:cNvPr>
          <p:cNvSpPr>
            <a:spLocks/>
          </p:cNvSpPr>
          <p:nvPr/>
        </p:nvSpPr>
        <p:spPr bwMode="auto">
          <a:xfrm>
            <a:off x="2844741" y="4238858"/>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8" name="Freeform 86">
            <a:extLst>
              <a:ext uri="{FF2B5EF4-FFF2-40B4-BE49-F238E27FC236}">
                <a16:creationId xmlns="" xmlns:a16="http://schemas.microsoft.com/office/drawing/2014/main" id="{C1C14AB7-7AFE-4BBB-BD49-B888E78F6BBA}"/>
              </a:ext>
            </a:extLst>
          </p:cNvPr>
          <p:cNvSpPr>
            <a:spLocks/>
          </p:cNvSpPr>
          <p:nvPr/>
        </p:nvSpPr>
        <p:spPr bwMode="auto">
          <a:xfrm>
            <a:off x="3219765" y="4279032"/>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9" name="Freeform 107">
            <a:extLst>
              <a:ext uri="{FF2B5EF4-FFF2-40B4-BE49-F238E27FC236}">
                <a16:creationId xmlns="" xmlns:a16="http://schemas.microsoft.com/office/drawing/2014/main" id="{DD3249CB-5730-4318-8258-6322BA2E2B63}"/>
              </a:ext>
            </a:extLst>
          </p:cNvPr>
          <p:cNvSpPr>
            <a:spLocks/>
          </p:cNvSpPr>
          <p:nvPr/>
        </p:nvSpPr>
        <p:spPr bwMode="auto">
          <a:xfrm>
            <a:off x="3600805" y="4371742"/>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0" name="Freeform 128">
            <a:extLst>
              <a:ext uri="{FF2B5EF4-FFF2-40B4-BE49-F238E27FC236}">
                <a16:creationId xmlns="" xmlns:a16="http://schemas.microsoft.com/office/drawing/2014/main" id="{B7589BF7-F66C-4652-B1C6-24A6E881B251}"/>
              </a:ext>
            </a:extLst>
          </p:cNvPr>
          <p:cNvSpPr>
            <a:spLocks/>
          </p:cNvSpPr>
          <p:nvPr/>
        </p:nvSpPr>
        <p:spPr bwMode="auto">
          <a:xfrm>
            <a:off x="3989865" y="4452091"/>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1" name="Freeform 149">
            <a:extLst>
              <a:ext uri="{FF2B5EF4-FFF2-40B4-BE49-F238E27FC236}">
                <a16:creationId xmlns="" xmlns:a16="http://schemas.microsoft.com/office/drawing/2014/main" id="{C981F3F8-7F19-43E5-B760-08E0CB31E5E9}"/>
              </a:ext>
            </a:extLst>
          </p:cNvPr>
          <p:cNvSpPr>
            <a:spLocks/>
          </p:cNvSpPr>
          <p:nvPr/>
        </p:nvSpPr>
        <p:spPr bwMode="auto">
          <a:xfrm>
            <a:off x="4751945" y="4544801"/>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2" name="Freeform 184">
            <a:extLst>
              <a:ext uri="{FF2B5EF4-FFF2-40B4-BE49-F238E27FC236}">
                <a16:creationId xmlns="" xmlns:a16="http://schemas.microsoft.com/office/drawing/2014/main" id="{5AFFDA31-EE90-4C42-93E8-E71CC3BBEA52}"/>
              </a:ext>
            </a:extLst>
          </p:cNvPr>
          <p:cNvSpPr>
            <a:spLocks/>
          </p:cNvSpPr>
          <p:nvPr/>
        </p:nvSpPr>
        <p:spPr bwMode="auto">
          <a:xfrm>
            <a:off x="6276105" y="4724040"/>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3" name="Freeform 197">
            <a:extLst>
              <a:ext uri="{FF2B5EF4-FFF2-40B4-BE49-F238E27FC236}">
                <a16:creationId xmlns="" xmlns:a16="http://schemas.microsoft.com/office/drawing/2014/main" id="{9D660013-C1A5-401D-A953-6445FF619AAE}"/>
              </a:ext>
            </a:extLst>
          </p:cNvPr>
          <p:cNvSpPr>
            <a:spLocks/>
          </p:cNvSpPr>
          <p:nvPr/>
        </p:nvSpPr>
        <p:spPr bwMode="auto">
          <a:xfrm>
            <a:off x="10870641" y="4971266"/>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4" name="Freeform 206">
            <a:extLst>
              <a:ext uri="{FF2B5EF4-FFF2-40B4-BE49-F238E27FC236}">
                <a16:creationId xmlns="" xmlns:a16="http://schemas.microsoft.com/office/drawing/2014/main" id="{CB2B12F5-568E-4EE5-B5DA-B69904D32ABD}"/>
              </a:ext>
            </a:extLst>
          </p:cNvPr>
          <p:cNvSpPr>
            <a:spLocks/>
          </p:cNvSpPr>
          <p:nvPr/>
        </p:nvSpPr>
        <p:spPr bwMode="auto">
          <a:xfrm>
            <a:off x="2074641" y="4241948"/>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5" name="Freeform 220">
            <a:extLst>
              <a:ext uri="{FF2B5EF4-FFF2-40B4-BE49-F238E27FC236}">
                <a16:creationId xmlns="" xmlns:a16="http://schemas.microsoft.com/office/drawing/2014/main" id="{4DEF707B-65C0-4AD3-9EC3-FF383C6AA274}"/>
              </a:ext>
            </a:extLst>
          </p:cNvPr>
          <p:cNvSpPr>
            <a:spLocks/>
          </p:cNvSpPr>
          <p:nvPr/>
        </p:nvSpPr>
        <p:spPr bwMode="auto">
          <a:xfrm>
            <a:off x="1689589" y="4915640"/>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146" name="Group 145">
            <a:extLst>
              <a:ext uri="{FF2B5EF4-FFF2-40B4-BE49-F238E27FC236}">
                <a16:creationId xmlns="" xmlns:a16="http://schemas.microsoft.com/office/drawing/2014/main" id="{3492952F-17A4-49A4-80E8-3E1634A0507B}"/>
              </a:ext>
            </a:extLst>
          </p:cNvPr>
          <p:cNvGrpSpPr/>
          <p:nvPr/>
        </p:nvGrpSpPr>
        <p:grpSpPr>
          <a:xfrm>
            <a:off x="1721677" y="4142868"/>
            <a:ext cx="9293355" cy="1199048"/>
            <a:chOff x="1228726" y="3514726"/>
            <a:chExt cx="7356475" cy="1231900"/>
          </a:xfrm>
        </p:grpSpPr>
        <p:sp>
          <p:nvSpPr>
            <p:cNvPr id="147" name="Line 66">
              <a:extLst>
                <a:ext uri="{FF2B5EF4-FFF2-40B4-BE49-F238E27FC236}">
                  <a16:creationId xmlns="" xmlns:a16="http://schemas.microsoft.com/office/drawing/2014/main" id="{A2D7ACD5-31CA-42AB-8C40-8ABC72C697E5}"/>
                </a:ext>
              </a:extLst>
            </p:cNvPr>
            <p:cNvSpPr>
              <a:spLocks noChangeShapeType="1"/>
            </p:cNvSpPr>
            <p:nvPr/>
          </p:nvSpPr>
          <p:spPr bwMode="auto">
            <a:xfrm>
              <a:off x="1882776" y="3533776"/>
              <a:ext cx="0" cy="5873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48" name="Line 68">
              <a:extLst>
                <a:ext uri="{FF2B5EF4-FFF2-40B4-BE49-F238E27FC236}">
                  <a16:creationId xmlns="" xmlns:a16="http://schemas.microsoft.com/office/drawing/2014/main" id="{14EB86F8-F3F4-4FA9-93DD-35E60DA15EC7}"/>
                </a:ext>
              </a:extLst>
            </p:cNvPr>
            <p:cNvSpPr>
              <a:spLocks noChangeShapeType="1"/>
            </p:cNvSpPr>
            <p:nvPr/>
          </p:nvSpPr>
          <p:spPr bwMode="auto">
            <a:xfrm>
              <a:off x="1838326" y="35337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49" name="Line 70">
              <a:extLst>
                <a:ext uri="{FF2B5EF4-FFF2-40B4-BE49-F238E27FC236}">
                  <a16:creationId xmlns="" xmlns:a16="http://schemas.microsoft.com/office/drawing/2014/main" id="{4BF815A9-971C-4CCD-8C29-6E9481F5B5C8}"/>
                </a:ext>
              </a:extLst>
            </p:cNvPr>
            <p:cNvSpPr>
              <a:spLocks noChangeShapeType="1"/>
            </p:cNvSpPr>
            <p:nvPr/>
          </p:nvSpPr>
          <p:spPr bwMode="auto">
            <a:xfrm>
              <a:off x="1838326" y="41211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0" name="Line 80">
              <a:extLst>
                <a:ext uri="{FF2B5EF4-FFF2-40B4-BE49-F238E27FC236}">
                  <a16:creationId xmlns="" xmlns:a16="http://schemas.microsoft.com/office/drawing/2014/main" id="{5BAB129D-9F54-45C0-B0E1-3477B6F2F811}"/>
                </a:ext>
              </a:extLst>
            </p:cNvPr>
            <p:cNvSpPr>
              <a:spLocks noChangeShapeType="1"/>
            </p:cNvSpPr>
            <p:nvPr/>
          </p:nvSpPr>
          <p:spPr bwMode="auto">
            <a:xfrm>
              <a:off x="2187576" y="3530601"/>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1" name="Line 82">
              <a:extLst>
                <a:ext uri="{FF2B5EF4-FFF2-40B4-BE49-F238E27FC236}">
                  <a16:creationId xmlns="" xmlns:a16="http://schemas.microsoft.com/office/drawing/2014/main" id="{8B63040C-A2F3-4BC4-BBF4-9907A002C123}"/>
                </a:ext>
              </a:extLst>
            </p:cNvPr>
            <p:cNvSpPr>
              <a:spLocks noChangeShapeType="1"/>
            </p:cNvSpPr>
            <p:nvPr/>
          </p:nvSpPr>
          <p:spPr bwMode="auto">
            <a:xfrm>
              <a:off x="2143126" y="353060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2" name="Line 84">
              <a:extLst>
                <a:ext uri="{FF2B5EF4-FFF2-40B4-BE49-F238E27FC236}">
                  <a16:creationId xmlns="" xmlns:a16="http://schemas.microsoft.com/office/drawing/2014/main" id="{8D93F6E0-0759-4CA3-9AE9-CF6359F67121}"/>
                </a:ext>
              </a:extLst>
            </p:cNvPr>
            <p:cNvSpPr>
              <a:spLocks noChangeShapeType="1"/>
            </p:cNvSpPr>
            <p:nvPr/>
          </p:nvSpPr>
          <p:spPr bwMode="auto">
            <a:xfrm>
              <a:off x="2143126" y="4105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3" name="Line 94">
              <a:extLst>
                <a:ext uri="{FF2B5EF4-FFF2-40B4-BE49-F238E27FC236}">
                  <a16:creationId xmlns="" xmlns:a16="http://schemas.microsoft.com/office/drawing/2014/main" id="{953AEFF8-7F45-48DE-905C-EB38075CF6A3}"/>
                </a:ext>
              </a:extLst>
            </p:cNvPr>
            <p:cNvSpPr>
              <a:spLocks noChangeShapeType="1"/>
            </p:cNvSpPr>
            <p:nvPr/>
          </p:nvSpPr>
          <p:spPr bwMode="auto">
            <a:xfrm>
              <a:off x="2484439" y="3565526"/>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4" name="Line 96">
              <a:extLst>
                <a:ext uri="{FF2B5EF4-FFF2-40B4-BE49-F238E27FC236}">
                  <a16:creationId xmlns="" xmlns:a16="http://schemas.microsoft.com/office/drawing/2014/main" id="{4CB008E4-9852-4AEA-9014-84A19A5FD096}"/>
                </a:ext>
              </a:extLst>
            </p:cNvPr>
            <p:cNvSpPr>
              <a:spLocks noChangeShapeType="1"/>
            </p:cNvSpPr>
            <p:nvPr/>
          </p:nvSpPr>
          <p:spPr bwMode="auto">
            <a:xfrm>
              <a:off x="2439989" y="35655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5" name="Line 98">
              <a:extLst>
                <a:ext uri="{FF2B5EF4-FFF2-40B4-BE49-F238E27FC236}">
                  <a16:creationId xmlns="" xmlns:a16="http://schemas.microsoft.com/office/drawing/2014/main" id="{99DF754C-59EE-4DB0-8AEA-0A5C70528EB1}"/>
                </a:ext>
              </a:extLst>
            </p:cNvPr>
            <p:cNvSpPr>
              <a:spLocks noChangeShapeType="1"/>
            </p:cNvSpPr>
            <p:nvPr/>
          </p:nvSpPr>
          <p:spPr bwMode="auto">
            <a:xfrm>
              <a:off x="2439989" y="414020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6" name="Line 115">
              <a:extLst>
                <a:ext uri="{FF2B5EF4-FFF2-40B4-BE49-F238E27FC236}">
                  <a16:creationId xmlns="" xmlns:a16="http://schemas.microsoft.com/office/drawing/2014/main" id="{B12A3616-7F5C-4530-BDB9-810FCC901F7A}"/>
                </a:ext>
              </a:extLst>
            </p:cNvPr>
            <p:cNvSpPr>
              <a:spLocks noChangeShapeType="1"/>
            </p:cNvSpPr>
            <p:nvPr/>
          </p:nvSpPr>
          <p:spPr bwMode="auto">
            <a:xfrm>
              <a:off x="2786064" y="3660776"/>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7" name="Line 117">
              <a:extLst>
                <a:ext uri="{FF2B5EF4-FFF2-40B4-BE49-F238E27FC236}">
                  <a16:creationId xmlns="" xmlns:a16="http://schemas.microsoft.com/office/drawing/2014/main" id="{731DFB8B-584A-409D-8A43-0A443D2F44C7}"/>
                </a:ext>
              </a:extLst>
            </p:cNvPr>
            <p:cNvSpPr>
              <a:spLocks noChangeShapeType="1"/>
            </p:cNvSpPr>
            <p:nvPr/>
          </p:nvSpPr>
          <p:spPr bwMode="auto">
            <a:xfrm>
              <a:off x="2741614" y="36607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8" name="Line 119">
              <a:extLst>
                <a:ext uri="{FF2B5EF4-FFF2-40B4-BE49-F238E27FC236}">
                  <a16:creationId xmlns="" xmlns:a16="http://schemas.microsoft.com/office/drawing/2014/main" id="{58D97867-4BAA-4020-AD25-DEC68D864348}"/>
                </a:ext>
              </a:extLst>
            </p:cNvPr>
            <p:cNvSpPr>
              <a:spLocks noChangeShapeType="1"/>
            </p:cNvSpPr>
            <p:nvPr/>
          </p:nvSpPr>
          <p:spPr bwMode="auto">
            <a:xfrm>
              <a:off x="2741614" y="42354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9" name="Line 136">
              <a:extLst>
                <a:ext uri="{FF2B5EF4-FFF2-40B4-BE49-F238E27FC236}">
                  <a16:creationId xmlns="" xmlns:a16="http://schemas.microsoft.com/office/drawing/2014/main" id="{006E9836-1F44-4834-B184-6635883DEE5F}"/>
                </a:ext>
              </a:extLst>
            </p:cNvPr>
            <p:cNvSpPr>
              <a:spLocks noChangeShapeType="1"/>
            </p:cNvSpPr>
            <p:nvPr/>
          </p:nvSpPr>
          <p:spPr bwMode="auto">
            <a:xfrm>
              <a:off x="3094039" y="3749676"/>
              <a:ext cx="0" cy="5842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0" name="Line 138">
              <a:extLst>
                <a:ext uri="{FF2B5EF4-FFF2-40B4-BE49-F238E27FC236}">
                  <a16:creationId xmlns="" xmlns:a16="http://schemas.microsoft.com/office/drawing/2014/main" id="{348BE1E0-9EC7-421B-B3B9-73E1C100B56D}"/>
                </a:ext>
              </a:extLst>
            </p:cNvPr>
            <p:cNvSpPr>
              <a:spLocks noChangeShapeType="1"/>
            </p:cNvSpPr>
            <p:nvPr/>
          </p:nvSpPr>
          <p:spPr bwMode="auto">
            <a:xfrm>
              <a:off x="3049589" y="37496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1" name="Line 140">
              <a:extLst>
                <a:ext uri="{FF2B5EF4-FFF2-40B4-BE49-F238E27FC236}">
                  <a16:creationId xmlns="" xmlns:a16="http://schemas.microsoft.com/office/drawing/2014/main" id="{7A25F43D-6CA2-4CBF-99B8-7F24B09947BB}"/>
                </a:ext>
              </a:extLst>
            </p:cNvPr>
            <p:cNvSpPr>
              <a:spLocks noChangeShapeType="1"/>
            </p:cNvSpPr>
            <p:nvPr/>
          </p:nvSpPr>
          <p:spPr bwMode="auto">
            <a:xfrm>
              <a:off x="3049589" y="43338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2" name="Line 157">
              <a:extLst>
                <a:ext uri="{FF2B5EF4-FFF2-40B4-BE49-F238E27FC236}">
                  <a16:creationId xmlns="" xmlns:a16="http://schemas.microsoft.com/office/drawing/2014/main" id="{E13A3B8F-3286-4A7C-A001-5732C5AD9364}"/>
                </a:ext>
              </a:extLst>
            </p:cNvPr>
            <p:cNvSpPr>
              <a:spLocks noChangeShapeType="1"/>
            </p:cNvSpPr>
            <p:nvPr/>
          </p:nvSpPr>
          <p:spPr bwMode="auto">
            <a:xfrm>
              <a:off x="3697289" y="3829051"/>
              <a:ext cx="0" cy="6000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3" name="Line 159">
              <a:extLst>
                <a:ext uri="{FF2B5EF4-FFF2-40B4-BE49-F238E27FC236}">
                  <a16:creationId xmlns="" xmlns:a16="http://schemas.microsoft.com/office/drawing/2014/main" id="{F2139402-1C8F-472E-92D4-061C39C3C333}"/>
                </a:ext>
              </a:extLst>
            </p:cNvPr>
            <p:cNvSpPr>
              <a:spLocks noChangeShapeType="1"/>
            </p:cNvSpPr>
            <p:nvPr/>
          </p:nvSpPr>
          <p:spPr bwMode="auto">
            <a:xfrm>
              <a:off x="3652839" y="38290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4" name="Line 161">
              <a:extLst>
                <a:ext uri="{FF2B5EF4-FFF2-40B4-BE49-F238E27FC236}">
                  <a16:creationId xmlns="" xmlns:a16="http://schemas.microsoft.com/office/drawing/2014/main" id="{E8C565E8-38A9-46D4-9513-5752E7AB27B8}"/>
                </a:ext>
              </a:extLst>
            </p:cNvPr>
            <p:cNvSpPr>
              <a:spLocks noChangeShapeType="1"/>
            </p:cNvSpPr>
            <p:nvPr/>
          </p:nvSpPr>
          <p:spPr bwMode="auto">
            <a:xfrm>
              <a:off x="3652839" y="44291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5" name="Line 192">
              <a:extLst>
                <a:ext uri="{FF2B5EF4-FFF2-40B4-BE49-F238E27FC236}">
                  <a16:creationId xmlns="" xmlns:a16="http://schemas.microsoft.com/office/drawing/2014/main" id="{7E00C532-4B1E-4755-B5ED-EA18E00308D3}"/>
                </a:ext>
              </a:extLst>
            </p:cNvPr>
            <p:cNvSpPr>
              <a:spLocks noChangeShapeType="1"/>
            </p:cNvSpPr>
            <p:nvPr/>
          </p:nvSpPr>
          <p:spPr bwMode="auto">
            <a:xfrm>
              <a:off x="4903789" y="3978276"/>
              <a:ext cx="0" cy="6350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6" name="Line 194">
              <a:extLst>
                <a:ext uri="{FF2B5EF4-FFF2-40B4-BE49-F238E27FC236}">
                  <a16:creationId xmlns="" xmlns:a16="http://schemas.microsoft.com/office/drawing/2014/main" id="{A00A2EE9-0D1F-4E72-8553-7DADD38D6E55}"/>
                </a:ext>
              </a:extLst>
            </p:cNvPr>
            <p:cNvSpPr>
              <a:spLocks noChangeShapeType="1"/>
            </p:cNvSpPr>
            <p:nvPr/>
          </p:nvSpPr>
          <p:spPr bwMode="auto">
            <a:xfrm>
              <a:off x="4859339" y="3978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7" name="Line 196">
              <a:extLst>
                <a:ext uri="{FF2B5EF4-FFF2-40B4-BE49-F238E27FC236}">
                  <a16:creationId xmlns="" xmlns:a16="http://schemas.microsoft.com/office/drawing/2014/main" id="{B16E9FEF-017D-45AB-9D6B-F670619DECB0}"/>
                </a:ext>
              </a:extLst>
            </p:cNvPr>
            <p:cNvSpPr>
              <a:spLocks noChangeShapeType="1"/>
            </p:cNvSpPr>
            <p:nvPr/>
          </p:nvSpPr>
          <p:spPr bwMode="auto">
            <a:xfrm>
              <a:off x="4859339" y="4613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8" name="Line 199">
              <a:extLst>
                <a:ext uri="{FF2B5EF4-FFF2-40B4-BE49-F238E27FC236}">
                  <a16:creationId xmlns="" xmlns:a16="http://schemas.microsoft.com/office/drawing/2014/main" id="{B350F1CD-FE82-4292-BDCB-C0DB73FB97E3}"/>
                </a:ext>
              </a:extLst>
            </p:cNvPr>
            <p:cNvSpPr>
              <a:spLocks noChangeShapeType="1"/>
            </p:cNvSpPr>
            <p:nvPr/>
          </p:nvSpPr>
          <p:spPr bwMode="auto">
            <a:xfrm>
              <a:off x="8540751" y="4175126"/>
              <a:ext cx="0" cy="5715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9" name="Line 201">
              <a:extLst>
                <a:ext uri="{FF2B5EF4-FFF2-40B4-BE49-F238E27FC236}">
                  <a16:creationId xmlns="" xmlns:a16="http://schemas.microsoft.com/office/drawing/2014/main" id="{F21D12D4-6A97-4554-9800-35D56F43CDA1}"/>
                </a:ext>
              </a:extLst>
            </p:cNvPr>
            <p:cNvSpPr>
              <a:spLocks noChangeShapeType="1"/>
            </p:cNvSpPr>
            <p:nvPr/>
          </p:nvSpPr>
          <p:spPr bwMode="auto">
            <a:xfrm>
              <a:off x="8496301" y="41751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0" name="Line 214">
              <a:extLst>
                <a:ext uri="{FF2B5EF4-FFF2-40B4-BE49-F238E27FC236}">
                  <a16:creationId xmlns="" xmlns:a16="http://schemas.microsoft.com/office/drawing/2014/main" id="{6796EA61-8FBE-4889-B641-8170884BBE11}"/>
                </a:ext>
              </a:extLst>
            </p:cNvPr>
            <p:cNvSpPr>
              <a:spLocks noChangeShapeType="1"/>
            </p:cNvSpPr>
            <p:nvPr/>
          </p:nvSpPr>
          <p:spPr bwMode="auto">
            <a:xfrm>
              <a:off x="1577976" y="3514726"/>
              <a:ext cx="0" cy="59372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1" name="Line 216">
              <a:extLst>
                <a:ext uri="{FF2B5EF4-FFF2-40B4-BE49-F238E27FC236}">
                  <a16:creationId xmlns="" xmlns:a16="http://schemas.microsoft.com/office/drawing/2014/main" id="{5F93D64F-992B-4B7F-AE02-5F712DFFE82A}"/>
                </a:ext>
              </a:extLst>
            </p:cNvPr>
            <p:cNvSpPr>
              <a:spLocks noChangeShapeType="1"/>
            </p:cNvSpPr>
            <p:nvPr/>
          </p:nvSpPr>
          <p:spPr bwMode="auto">
            <a:xfrm>
              <a:off x="1533526" y="35147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2" name="Line 218">
              <a:extLst>
                <a:ext uri="{FF2B5EF4-FFF2-40B4-BE49-F238E27FC236}">
                  <a16:creationId xmlns="" xmlns:a16="http://schemas.microsoft.com/office/drawing/2014/main" id="{F96A25B5-97E3-4CC6-A8CA-269D61B561B7}"/>
                </a:ext>
              </a:extLst>
            </p:cNvPr>
            <p:cNvSpPr>
              <a:spLocks noChangeShapeType="1"/>
            </p:cNvSpPr>
            <p:nvPr/>
          </p:nvSpPr>
          <p:spPr bwMode="auto">
            <a:xfrm>
              <a:off x="1533526" y="41084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3" name="Line 228">
              <a:extLst>
                <a:ext uri="{FF2B5EF4-FFF2-40B4-BE49-F238E27FC236}">
                  <a16:creationId xmlns="" xmlns:a16="http://schemas.microsoft.com/office/drawing/2014/main" id="{A39B5449-FABF-4140-84A0-B42F3CCA22B9}"/>
                </a:ext>
              </a:extLst>
            </p:cNvPr>
            <p:cNvSpPr>
              <a:spLocks noChangeShapeType="1"/>
            </p:cNvSpPr>
            <p:nvPr/>
          </p:nvSpPr>
          <p:spPr bwMode="auto">
            <a:xfrm>
              <a:off x="1273176" y="4187826"/>
              <a:ext cx="0" cy="5588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4" name="Line 230">
              <a:extLst>
                <a:ext uri="{FF2B5EF4-FFF2-40B4-BE49-F238E27FC236}">
                  <a16:creationId xmlns="" xmlns:a16="http://schemas.microsoft.com/office/drawing/2014/main" id="{900D0D03-2D1C-4C0B-9E38-E5DDDC5F3381}"/>
                </a:ext>
              </a:extLst>
            </p:cNvPr>
            <p:cNvSpPr>
              <a:spLocks noChangeShapeType="1"/>
            </p:cNvSpPr>
            <p:nvPr/>
          </p:nvSpPr>
          <p:spPr bwMode="auto">
            <a:xfrm>
              <a:off x="1228726" y="41878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5" name="Freeform 237">
              <a:extLst>
                <a:ext uri="{FF2B5EF4-FFF2-40B4-BE49-F238E27FC236}">
                  <a16:creationId xmlns="" xmlns:a16="http://schemas.microsoft.com/office/drawing/2014/main" id="{63053DB9-A588-4EAD-A216-273E155EE04A}"/>
                </a:ext>
              </a:extLst>
            </p:cNvPr>
            <p:cNvSpPr>
              <a:spLocks/>
            </p:cNvSpPr>
            <p:nvPr/>
          </p:nvSpPr>
          <p:spPr bwMode="auto">
            <a:xfrm>
              <a:off x="1273176" y="3686176"/>
              <a:ext cx="7267575" cy="774700"/>
            </a:xfrm>
            <a:custGeom>
              <a:avLst/>
              <a:gdLst>
                <a:gd name="T0" fmla="*/ 0 w 4578"/>
                <a:gd name="T1" fmla="*/ 440 h 488"/>
                <a:gd name="T2" fmla="*/ 194 w 4578"/>
                <a:gd name="T3" fmla="*/ 0 h 488"/>
                <a:gd name="T4" fmla="*/ 384 w 4578"/>
                <a:gd name="T5" fmla="*/ 6 h 488"/>
                <a:gd name="T6" fmla="*/ 570 w 4578"/>
                <a:gd name="T7" fmla="*/ 6 h 488"/>
                <a:gd name="T8" fmla="*/ 757 w 4578"/>
                <a:gd name="T9" fmla="*/ 22 h 488"/>
                <a:gd name="T10" fmla="*/ 953 w 4578"/>
                <a:gd name="T11" fmla="*/ 90 h 488"/>
                <a:gd name="T12" fmla="*/ 1149 w 4578"/>
                <a:gd name="T13" fmla="*/ 140 h 488"/>
                <a:gd name="T14" fmla="*/ 1529 w 4578"/>
                <a:gd name="T15" fmla="*/ 196 h 488"/>
                <a:gd name="T16" fmla="*/ 2291 w 4578"/>
                <a:gd name="T17" fmla="*/ 308 h 488"/>
                <a:gd name="T18" fmla="*/ 4578 w 4578"/>
                <a:gd name="T1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8" h="488">
                  <a:moveTo>
                    <a:pt x="0" y="440"/>
                  </a:moveTo>
                  <a:lnTo>
                    <a:pt x="194" y="0"/>
                  </a:lnTo>
                  <a:lnTo>
                    <a:pt x="384" y="6"/>
                  </a:lnTo>
                  <a:lnTo>
                    <a:pt x="570" y="6"/>
                  </a:lnTo>
                  <a:lnTo>
                    <a:pt x="757" y="22"/>
                  </a:lnTo>
                  <a:lnTo>
                    <a:pt x="953" y="90"/>
                  </a:lnTo>
                  <a:lnTo>
                    <a:pt x="1149" y="140"/>
                  </a:lnTo>
                  <a:lnTo>
                    <a:pt x="1529" y="196"/>
                  </a:lnTo>
                  <a:lnTo>
                    <a:pt x="2291" y="308"/>
                  </a:lnTo>
                  <a:lnTo>
                    <a:pt x="4578" y="48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6" name="Line 201">
              <a:extLst>
                <a:ext uri="{FF2B5EF4-FFF2-40B4-BE49-F238E27FC236}">
                  <a16:creationId xmlns="" xmlns:a16="http://schemas.microsoft.com/office/drawing/2014/main" id="{9AF41C09-ED66-49D4-8107-25845A4659A5}"/>
                </a:ext>
              </a:extLst>
            </p:cNvPr>
            <p:cNvSpPr>
              <a:spLocks noChangeShapeType="1"/>
            </p:cNvSpPr>
            <p:nvPr/>
          </p:nvSpPr>
          <p:spPr bwMode="auto">
            <a:xfrm>
              <a:off x="8496301" y="47466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grpSp>
      <p:sp>
        <p:nvSpPr>
          <p:cNvPr id="177" name="Rectangle 183">
            <a:extLst>
              <a:ext uri="{FF2B5EF4-FFF2-40B4-BE49-F238E27FC236}">
                <a16:creationId xmlns="" xmlns:a16="http://schemas.microsoft.com/office/drawing/2014/main" id="{4542C726-C479-4F17-B0A8-E369B8EF2219}"/>
              </a:ext>
            </a:extLst>
          </p:cNvPr>
          <p:cNvSpPr>
            <a:spLocks noChangeArrowheads="1"/>
          </p:cNvSpPr>
          <p:nvPr/>
        </p:nvSpPr>
        <p:spPr bwMode="auto">
          <a:xfrm>
            <a:off x="10871709" y="4098365"/>
            <a:ext cx="148407"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79" name="Text Placeholder 3">
            <a:extLst>
              <a:ext uri="{FF2B5EF4-FFF2-40B4-BE49-F238E27FC236}">
                <a16:creationId xmlns="" xmlns:a16="http://schemas.microsoft.com/office/drawing/2014/main" id="{6E21C12A-0916-44C9-92E9-29D982C395C4}"/>
              </a:ext>
            </a:extLst>
          </p:cNvPr>
          <p:cNvSpPr txBox="1">
            <a:spLocks/>
          </p:cNvSpPr>
          <p:nvPr/>
        </p:nvSpPr>
        <p:spPr>
          <a:xfrm>
            <a:off x="6622547" y="6570848"/>
            <a:ext cx="5569545" cy="2873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prstClr val="black"/>
                </a:solidFill>
              </a:rPr>
              <a:t>Dooley KE </a:t>
            </a:r>
            <a:r>
              <a:rPr lang="en-GB" i="1" dirty="0">
                <a:solidFill>
                  <a:prstClr val="black"/>
                </a:solidFill>
              </a:rPr>
              <a:t>et al</a:t>
            </a:r>
            <a:r>
              <a:rPr lang="en-GB" dirty="0">
                <a:solidFill>
                  <a:prstClr val="black"/>
                </a:solidFill>
              </a:rPr>
              <a:t>. </a:t>
            </a:r>
            <a:r>
              <a:rPr lang="en-GB" i="1" dirty="0">
                <a:solidFill>
                  <a:prstClr val="black"/>
                </a:solidFill>
              </a:rPr>
              <a:t>J </a:t>
            </a:r>
            <a:r>
              <a:rPr lang="en-GB" i="1" dirty="0" err="1">
                <a:solidFill>
                  <a:prstClr val="black"/>
                </a:solidFill>
              </a:rPr>
              <a:t>Acquir</a:t>
            </a:r>
            <a:r>
              <a:rPr lang="en-GB" i="1" dirty="0">
                <a:solidFill>
                  <a:prstClr val="black"/>
                </a:solidFill>
              </a:rPr>
              <a:t> Immune </a:t>
            </a:r>
            <a:r>
              <a:rPr lang="en-GB" i="1" dirty="0" err="1">
                <a:solidFill>
                  <a:prstClr val="black"/>
                </a:solidFill>
              </a:rPr>
              <a:t>Defic</a:t>
            </a:r>
            <a:r>
              <a:rPr lang="en-GB" i="1" dirty="0">
                <a:solidFill>
                  <a:prstClr val="black"/>
                </a:solidFill>
              </a:rPr>
              <a:t> </a:t>
            </a:r>
            <a:r>
              <a:rPr lang="en-GB" i="1" dirty="0" err="1">
                <a:solidFill>
                  <a:prstClr val="black"/>
                </a:solidFill>
              </a:rPr>
              <a:t>Syndr</a:t>
            </a:r>
            <a:r>
              <a:rPr lang="en-GB" i="1" dirty="0">
                <a:solidFill>
                  <a:prstClr val="black"/>
                </a:solidFill>
              </a:rPr>
              <a:t> </a:t>
            </a:r>
            <a:r>
              <a:rPr lang="en-GB" dirty="0">
                <a:solidFill>
                  <a:prstClr val="black"/>
                </a:solidFill>
              </a:rPr>
              <a:t>2013;62:21−27</a:t>
            </a:r>
          </a:p>
        </p:txBody>
      </p:sp>
    </p:spTree>
    <p:extLst>
      <p:ext uri="{BB962C8B-B14F-4D97-AF65-F5344CB8AC3E}">
        <p14:creationId xmlns:p14="http://schemas.microsoft.com/office/powerpoint/2010/main" val="7934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02630CD-6049-4B8F-9724-AE9612442753}"/>
              </a:ext>
            </a:extLst>
          </p:cNvPr>
          <p:cNvSpPr/>
          <p:nvPr/>
        </p:nvSpPr>
        <p:spPr>
          <a:xfrm>
            <a:off x="577208" y="1459832"/>
            <a:ext cx="11276747" cy="4458830"/>
          </a:xfrm>
          <a:prstGeom prst="rect">
            <a:avLst/>
          </a:prstGeom>
          <a:solidFill>
            <a:schemeClr val="accent2">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xmlns="" id="{FA8A8440-6FBC-4BFE-AF67-B07E85B8EEE7}"/>
              </a:ext>
            </a:extLst>
          </p:cNvPr>
          <p:cNvSpPr txBox="1">
            <a:spLocks/>
          </p:cNvSpPr>
          <p:nvPr/>
        </p:nvSpPr>
        <p:spPr>
          <a:xfrm>
            <a:off x="577209" y="359373"/>
            <a:ext cx="10957066" cy="859827"/>
          </a:xfrm>
          <a:prstGeom prst="rect">
            <a:avLst/>
          </a:prstGeom>
        </p:spPr>
        <p:txBody>
          <a:bodyPr vert="horz" lIns="91438" tIns="45719" rIns="91438" bIns="45719"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70C0"/>
                </a:solidFill>
              </a:rPr>
              <a:t>Risk and Benefits</a:t>
            </a:r>
            <a:endParaRPr lang="en-US" b="1" dirty="0">
              <a:solidFill>
                <a:srgbClr val="0070C0"/>
              </a:solidFill>
            </a:endParaRPr>
          </a:p>
        </p:txBody>
      </p:sp>
      <p:sp>
        <p:nvSpPr>
          <p:cNvPr id="2" name="TextBox 1">
            <a:extLst>
              <a:ext uri="{FF2B5EF4-FFF2-40B4-BE49-F238E27FC236}">
                <a16:creationId xmlns:a16="http://schemas.microsoft.com/office/drawing/2014/main" xmlns="" id="{CFAA9618-7097-4B07-9B59-D0E7E3FBA1BB}"/>
              </a:ext>
            </a:extLst>
          </p:cNvPr>
          <p:cNvSpPr txBox="1"/>
          <p:nvPr/>
        </p:nvSpPr>
        <p:spPr>
          <a:xfrm>
            <a:off x="577209" y="1668380"/>
            <a:ext cx="11085402"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prstClr val="black"/>
                </a:solidFill>
              </a:rPr>
              <a:t>Available clinical evidence as well as assessment of the risk and benefits support the use of DTG as a </a:t>
            </a:r>
            <a:r>
              <a:rPr lang="en-GB" sz="2800" b="1" dirty="0">
                <a:solidFill>
                  <a:prstClr val="black"/>
                </a:solidFill>
              </a:rPr>
              <a:t>preferred 3</a:t>
            </a:r>
            <a:r>
              <a:rPr lang="en-GB" sz="2800" b="1" baseline="30000" dirty="0">
                <a:solidFill>
                  <a:prstClr val="black"/>
                </a:solidFill>
              </a:rPr>
              <a:t>rd</a:t>
            </a:r>
            <a:r>
              <a:rPr lang="en-GB" sz="2800" b="1" dirty="0">
                <a:solidFill>
                  <a:prstClr val="black"/>
                </a:solidFill>
              </a:rPr>
              <a:t> agent in all lines of antiretroviral treatment and post-exposure prophylaxis </a:t>
            </a:r>
            <a:r>
              <a:rPr lang="en-GB" sz="2800" dirty="0">
                <a:solidFill>
                  <a:prstClr val="black"/>
                </a:solidFill>
              </a:rPr>
              <a:t>in adults and adolescents, </a:t>
            </a:r>
            <a:r>
              <a:rPr lang="en-US" sz="2800" dirty="0">
                <a:solidFill>
                  <a:prstClr val="black"/>
                </a:solidFill>
              </a:rPr>
              <a:t>including  women  and  adolescents  girls  using  consistent  and  reliable  contraception. </a:t>
            </a:r>
          </a:p>
          <a:p>
            <a:endParaRPr lang="en-US" sz="2800" dirty="0">
              <a:solidFill>
                <a:prstClr val="black"/>
              </a:solidFill>
            </a:endParaRPr>
          </a:p>
          <a:p>
            <a:pPr marL="457200" indent="-457200">
              <a:buFont typeface="Arial" panose="020B0604020202020204" pitchFamily="34" charset="0"/>
              <a:buChar char="•"/>
            </a:pPr>
            <a:r>
              <a:rPr lang="en-US" sz="2800" b="1" dirty="0">
                <a:solidFill>
                  <a:prstClr val="black"/>
                </a:solidFill>
              </a:rPr>
              <a:t>Concerns around the safety of DTG use during periconception period </a:t>
            </a:r>
            <a:r>
              <a:rPr lang="en-US" sz="2800" dirty="0">
                <a:solidFill>
                  <a:prstClr val="black"/>
                </a:solidFill>
              </a:rPr>
              <a:t>were acknowledged resulting in specific qualifications on the use of DTG in women and adolescents girls of childbearing potential</a:t>
            </a:r>
            <a:endParaRPr lang="en-GB" sz="2800" dirty="0">
              <a:solidFill>
                <a:prstClr val="black"/>
              </a:solidFill>
            </a:endParaRPr>
          </a:p>
        </p:txBody>
      </p:sp>
    </p:spTree>
    <p:extLst>
      <p:ext uri="{BB962C8B-B14F-4D97-AF65-F5344CB8AC3E}">
        <p14:creationId xmlns:p14="http://schemas.microsoft.com/office/powerpoint/2010/main" val="423251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85852197"/>
              </p:ext>
            </p:extLst>
          </p:nvPr>
        </p:nvGraphicFramePr>
        <p:xfrm>
          <a:off x="239351" y="1008385"/>
          <a:ext cx="11753357" cy="4340827"/>
        </p:xfrm>
        <a:graphic>
          <a:graphicData uri="http://schemas.openxmlformats.org/drawingml/2006/table">
            <a:tbl>
              <a:tblPr firstRow="1" bandRow="1">
                <a:tableStyleId>{5C22544A-7EE6-4342-B048-85BDC9FD1C3A}</a:tableStyleId>
              </a:tblPr>
              <a:tblGrid>
                <a:gridCol w="5134320">
                  <a:extLst>
                    <a:ext uri="{9D8B030D-6E8A-4147-A177-3AD203B41FA5}">
                      <a16:colId xmlns:a16="http://schemas.microsoft.com/office/drawing/2014/main" xmlns="" val="20000"/>
                    </a:ext>
                  </a:extLst>
                </a:gridCol>
                <a:gridCol w="1537083">
                  <a:extLst>
                    <a:ext uri="{9D8B030D-6E8A-4147-A177-3AD203B41FA5}">
                      <a16:colId xmlns:a16="http://schemas.microsoft.com/office/drawing/2014/main" xmlns="" val="20001"/>
                    </a:ext>
                  </a:extLst>
                </a:gridCol>
                <a:gridCol w="2532184">
                  <a:extLst>
                    <a:ext uri="{9D8B030D-6E8A-4147-A177-3AD203B41FA5}">
                      <a16:colId xmlns:a16="http://schemas.microsoft.com/office/drawing/2014/main" xmlns="" val="20002"/>
                    </a:ext>
                  </a:extLst>
                </a:gridCol>
                <a:gridCol w="2549770">
                  <a:extLst>
                    <a:ext uri="{9D8B030D-6E8A-4147-A177-3AD203B41FA5}">
                      <a16:colId xmlns:a16="http://schemas.microsoft.com/office/drawing/2014/main" xmlns="" val="20003"/>
                    </a:ext>
                  </a:extLst>
                </a:gridCol>
              </a:tblGrid>
              <a:tr h="823693">
                <a:tc>
                  <a:txBody>
                    <a:bodyPr/>
                    <a:lstStyle/>
                    <a:p>
                      <a:pPr algn="ctr"/>
                      <a:r>
                        <a:rPr lang="fr-CH" sz="2400" dirty="0">
                          <a:latin typeface="+mn-lt"/>
                        </a:rPr>
                        <a:t>Population</a:t>
                      </a:r>
                      <a:endParaRPr lang="en-US" sz="2400" dirty="0">
                        <a:latin typeface="+mn-lt"/>
                      </a:endParaRPr>
                    </a:p>
                  </a:txBody>
                  <a:tcPr marL="121920" marR="121920"/>
                </a:tc>
                <a:tc>
                  <a:txBody>
                    <a:bodyPr/>
                    <a:lstStyle/>
                    <a:p>
                      <a:pPr algn="ctr"/>
                      <a:r>
                        <a:rPr lang="fr-CH" sz="2400" dirty="0" err="1"/>
                        <a:t>Preferred</a:t>
                      </a:r>
                      <a:endParaRPr lang="en-US" sz="2400" dirty="0"/>
                    </a:p>
                  </a:txBody>
                  <a:tcPr marL="121920" marR="121920"/>
                </a:tc>
                <a:tc>
                  <a:txBody>
                    <a:bodyPr/>
                    <a:lstStyle/>
                    <a:p>
                      <a:pPr algn="ctr"/>
                      <a:r>
                        <a:rPr lang="fr-CH" sz="2400" dirty="0"/>
                        <a:t>Alternatives </a:t>
                      </a:r>
                      <a:endParaRPr lang="en-US" sz="2400" dirty="0"/>
                    </a:p>
                  </a:txBody>
                  <a:tcPr marL="121920" marR="121920"/>
                </a:tc>
                <a:tc>
                  <a:txBody>
                    <a:bodyPr/>
                    <a:lstStyle/>
                    <a:p>
                      <a:pPr algn="ctr"/>
                      <a:r>
                        <a:rPr lang="fr-CH" sz="2400" dirty="0" err="1"/>
                        <a:t>Special</a:t>
                      </a:r>
                      <a:r>
                        <a:rPr lang="fr-CH" sz="2400" dirty="0"/>
                        <a:t> situations</a:t>
                      </a:r>
                      <a:endParaRPr lang="en-US" sz="2400" dirty="0"/>
                    </a:p>
                  </a:txBody>
                  <a:tcPr marL="121920" marR="121920"/>
                </a:tc>
                <a:extLst>
                  <a:ext uri="{0D108BD9-81ED-4DB2-BD59-A6C34878D82A}">
                    <a16:rowId xmlns:a16="http://schemas.microsoft.com/office/drawing/2014/main" xmlns="" val="10000"/>
                  </a:ext>
                </a:extLst>
              </a:tr>
              <a:tr h="540328">
                <a:tc>
                  <a:txBody>
                    <a:bodyPr/>
                    <a:lstStyle/>
                    <a:p>
                      <a:pPr marL="90170">
                        <a:lnSpc>
                          <a:spcPct val="100000"/>
                        </a:lnSpc>
                        <a:spcAft>
                          <a:spcPts val="0"/>
                        </a:spcAft>
                      </a:pPr>
                      <a:r>
                        <a:rPr lang="en-GB" sz="2000" b="1" dirty="0">
                          <a:solidFill>
                            <a:schemeClr val="tx1"/>
                          </a:solidFill>
                          <a:effectLst/>
                          <a:latin typeface="+mn-lt"/>
                          <a:ea typeface="Times New Roman"/>
                          <a:cs typeface="Calibri"/>
                        </a:rPr>
                        <a:t>Adult men and adolescent boys</a:t>
                      </a:r>
                      <a:endParaRPr lang="en-US" sz="2000" dirty="0">
                        <a:solidFill>
                          <a:schemeClr val="tx1"/>
                        </a:solidFill>
                        <a:effectLst/>
                        <a:latin typeface="+mn-lt"/>
                        <a:ea typeface="MS Mincho"/>
                        <a:cs typeface="Times New Roman"/>
                      </a:endParaRPr>
                    </a:p>
                  </a:txBody>
                  <a:tcPr marL="68580" marR="68580" marT="0" marB="0"/>
                </a:tc>
                <a:tc rowSpan="3">
                  <a:txBody>
                    <a:bodyPr/>
                    <a:lstStyle/>
                    <a:p>
                      <a:pPr algn="ctr"/>
                      <a:r>
                        <a:rPr lang="fr-CH" sz="2000" b="1" dirty="0" err="1">
                          <a:solidFill>
                            <a:srgbClr val="C00000"/>
                          </a:solidFill>
                          <a:latin typeface="+mn-lt"/>
                        </a:rPr>
                        <a:t>TLD</a:t>
                      </a:r>
                      <a:r>
                        <a:rPr lang="fr-CH" sz="2000" b="1" baseline="30000" dirty="0" err="1">
                          <a:solidFill>
                            <a:srgbClr val="C00000"/>
                          </a:solidFill>
                          <a:latin typeface="+mn-lt"/>
                        </a:rPr>
                        <a:t>a</a:t>
                      </a:r>
                      <a:endParaRPr lang="en-US" sz="2000" b="1" baseline="30000" dirty="0">
                        <a:solidFill>
                          <a:srgbClr val="C00000"/>
                        </a:solidFill>
                        <a:latin typeface="+mn-lt"/>
                      </a:endParaRPr>
                    </a:p>
                  </a:txBody>
                  <a:tcPr marL="121920" marR="121920" anchor="ctr"/>
                </a:tc>
                <a:tc rowSpan="3">
                  <a:txBody>
                    <a:bodyPr/>
                    <a:lstStyle/>
                    <a:p>
                      <a:pPr algn="ctr"/>
                      <a:r>
                        <a:rPr lang="fr-CH" sz="2000" dirty="0">
                          <a:latin typeface="+mn-lt"/>
                        </a:rPr>
                        <a:t>TLE600</a:t>
                      </a:r>
                    </a:p>
                    <a:p>
                      <a:pPr algn="ctr"/>
                      <a:endParaRPr lang="fr-CH" sz="2000" dirty="0">
                        <a:latin typeface="+mn-lt"/>
                      </a:endParaRPr>
                    </a:p>
                    <a:p>
                      <a:pPr algn="ctr"/>
                      <a:r>
                        <a:rPr lang="fr-CH" sz="2000" dirty="0">
                          <a:latin typeface="+mn-lt"/>
                        </a:rPr>
                        <a:t>TLE400</a:t>
                      </a:r>
                      <a:endParaRPr lang="en-US" sz="2000" dirty="0">
                        <a:latin typeface="+mn-lt"/>
                      </a:endParaRPr>
                    </a:p>
                  </a:txBody>
                  <a:tcPr marL="121920" marR="121920" anchor="ctr"/>
                </a:tc>
                <a:tc rowSpan="3">
                  <a:txBody>
                    <a:bodyPr/>
                    <a:lstStyle/>
                    <a:p>
                      <a:pPr algn="ctr"/>
                      <a:r>
                        <a:rPr lang="en-US" sz="2000" kern="1200" dirty="0">
                          <a:solidFill>
                            <a:schemeClr val="dk1"/>
                          </a:solidFill>
                          <a:effectLst/>
                          <a:latin typeface="+mn-lt"/>
                          <a:ea typeface="+mn-ea"/>
                          <a:cs typeface="+mn-cs"/>
                        </a:rPr>
                        <a:t>AZT+3TC+ EFV600</a:t>
                      </a:r>
                      <a:r>
                        <a:rPr lang="en-US" sz="2000" kern="1200" baseline="30000" dirty="0">
                          <a:solidFill>
                            <a:schemeClr val="dk1"/>
                          </a:solidFill>
                          <a:effectLst/>
                          <a:latin typeface="+mn-lt"/>
                          <a:ea typeface="+mn-ea"/>
                          <a:cs typeface="+mn-cs"/>
                        </a:rPr>
                        <a:t>b</a:t>
                      </a:r>
                    </a:p>
                    <a:p>
                      <a:pPr algn="ctr"/>
                      <a:r>
                        <a:rPr lang="en-US" sz="2000" kern="1200" dirty="0">
                          <a:solidFill>
                            <a:schemeClr val="dk1"/>
                          </a:solidFill>
                          <a:effectLst/>
                          <a:latin typeface="+mn-lt"/>
                          <a:ea typeface="+mn-ea"/>
                          <a:cs typeface="+mn-cs"/>
                        </a:rPr>
                        <a:t> </a:t>
                      </a:r>
                    </a:p>
                    <a:p>
                      <a:pPr algn="ctr"/>
                      <a:r>
                        <a:rPr lang="en-US" sz="2000" kern="1200" dirty="0">
                          <a:solidFill>
                            <a:schemeClr val="dk1"/>
                          </a:solidFill>
                          <a:effectLst/>
                          <a:latin typeface="+mn-lt"/>
                          <a:ea typeface="+mn-ea"/>
                          <a:cs typeface="+mn-cs"/>
                        </a:rPr>
                        <a:t>TDF+3TC (or FTC)+PI/</a:t>
                      </a:r>
                      <a:r>
                        <a:rPr lang="en-US" sz="2000" kern="1200" dirty="0" err="1">
                          <a:solidFill>
                            <a:schemeClr val="dk1"/>
                          </a:solidFill>
                          <a:effectLst/>
                          <a:latin typeface="+mn-lt"/>
                          <a:ea typeface="+mn-ea"/>
                          <a:cs typeface="+mn-cs"/>
                        </a:rPr>
                        <a:t>r</a:t>
                      </a:r>
                      <a:r>
                        <a:rPr lang="en-US" sz="2000" kern="1200" baseline="30000" dirty="0" err="1">
                          <a:solidFill>
                            <a:schemeClr val="dk1"/>
                          </a:solidFill>
                          <a:effectLst/>
                          <a:latin typeface="+mn-lt"/>
                          <a:ea typeface="+mn-ea"/>
                          <a:cs typeface="+mn-cs"/>
                        </a:rPr>
                        <a:t>c</a:t>
                      </a:r>
                      <a:endParaRPr lang="en-US" sz="2000" dirty="0">
                        <a:latin typeface="+mn-lt"/>
                      </a:endParaRPr>
                    </a:p>
                  </a:txBody>
                  <a:tcPr marL="121920" marR="121920" anchor="ctr"/>
                </a:tc>
                <a:extLst>
                  <a:ext uri="{0D108BD9-81ED-4DB2-BD59-A6C34878D82A}">
                    <a16:rowId xmlns:a16="http://schemas.microsoft.com/office/drawing/2014/main" xmlns="" val="10001"/>
                  </a:ext>
                </a:extLst>
              </a:tr>
              <a:tr h="792822">
                <a:tc>
                  <a:txBody>
                    <a:bodyPr/>
                    <a:lstStyle/>
                    <a:p>
                      <a:pPr marL="90170">
                        <a:lnSpc>
                          <a:spcPct val="100000"/>
                        </a:lnSpc>
                        <a:spcAft>
                          <a:spcPts val="0"/>
                        </a:spcAft>
                      </a:pPr>
                      <a:r>
                        <a:rPr lang="en-GB" sz="2000" b="1" dirty="0">
                          <a:solidFill>
                            <a:schemeClr val="tx1"/>
                          </a:solidFill>
                          <a:effectLst/>
                          <a:latin typeface="+mn-lt"/>
                          <a:ea typeface="Times New Roman"/>
                          <a:cs typeface="Calibri"/>
                        </a:rPr>
                        <a:t>Pregnant (from eight weeks after conception) and breastfeeding women and adolescent </a:t>
                      </a:r>
                      <a:r>
                        <a:rPr lang="en-GB" sz="2000" b="1" dirty="0" smtClean="0">
                          <a:solidFill>
                            <a:schemeClr val="tx1"/>
                          </a:solidFill>
                          <a:effectLst/>
                          <a:latin typeface="+mn-lt"/>
                          <a:ea typeface="Times New Roman"/>
                          <a:cs typeface="Calibri"/>
                        </a:rPr>
                        <a:t>girls</a:t>
                      </a: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r h="751766">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with effective contraception or not of childbearing potential</a:t>
                      </a:r>
                      <a:endParaRPr lang="en-US" sz="2000" dirty="0">
                        <a:solidFill>
                          <a:schemeClr val="tx1"/>
                        </a:solidFill>
                        <a:effectLst/>
                        <a:latin typeface="+mn-lt"/>
                        <a:ea typeface="MS Mincho"/>
                        <a:cs typeface="Times New Roman"/>
                      </a:endParaRP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3"/>
                  </a:ext>
                </a:extLst>
              </a:tr>
              <a:tr h="1250792">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of childbearing potential who want to become pregnant and have no effective contraception</a:t>
                      </a:r>
                      <a:endParaRPr lang="en-US" sz="2000" dirty="0">
                        <a:solidFill>
                          <a:schemeClr val="tx1"/>
                        </a:solidFill>
                        <a:effectLst/>
                        <a:latin typeface="+mn-lt"/>
                        <a:ea typeface="MS Mincho"/>
                        <a:cs typeface="Times New Roman"/>
                      </a:endParaRPr>
                    </a:p>
                  </a:txBody>
                  <a:tcPr marL="68580" marR="68580" marT="0" marB="0"/>
                </a:tc>
                <a:tc>
                  <a:txBody>
                    <a:bodyPr/>
                    <a:lstStyle/>
                    <a:p>
                      <a:pPr algn="ctr"/>
                      <a:r>
                        <a:rPr lang="fr-CH" sz="2000" dirty="0">
                          <a:latin typeface="+mn-lt"/>
                        </a:rPr>
                        <a:t>TLE600</a:t>
                      </a:r>
                      <a:endParaRPr lang="en-US" sz="2000" dirty="0">
                        <a:latin typeface="+mn-lt"/>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2000" dirty="0">
                          <a:latin typeface="+mn-lt"/>
                        </a:rPr>
                        <a:t>TLE400</a:t>
                      </a:r>
                    </a:p>
                    <a:p>
                      <a:pPr marL="0" marR="0" indent="0" algn="ctr" defTabSz="914400" rtl="0" eaLnBrk="1" fontAlgn="auto" latinLnBrk="0" hangingPunct="1">
                        <a:lnSpc>
                          <a:spcPct val="100000"/>
                        </a:lnSpc>
                        <a:spcBef>
                          <a:spcPts val="0"/>
                        </a:spcBef>
                        <a:spcAft>
                          <a:spcPts val="0"/>
                        </a:spcAft>
                        <a:buClrTx/>
                        <a:buSzTx/>
                        <a:buFontTx/>
                        <a:buNone/>
                        <a:tabLst/>
                        <a:defRPr/>
                      </a:pPr>
                      <a:endParaRPr lang="fr-CH" sz="2000" dirty="0">
                        <a:latin typeface="+mn-lt"/>
                      </a:endParaRPr>
                    </a:p>
                    <a:p>
                      <a:pPr algn="ctr"/>
                      <a:r>
                        <a:rPr lang="en-US" sz="2000" dirty="0">
                          <a:latin typeface="+mn-lt"/>
                        </a:rPr>
                        <a:t>TDF+3TC (or FTC)+</a:t>
                      </a:r>
                      <a:r>
                        <a:rPr lang="en-US" sz="2000" kern="1200" dirty="0">
                          <a:solidFill>
                            <a:schemeClr val="dk1"/>
                          </a:solidFill>
                          <a:effectLst/>
                          <a:latin typeface="+mn-lt"/>
                          <a:ea typeface="+mn-ea"/>
                          <a:cs typeface="+mn-cs"/>
                        </a:rPr>
                        <a:t>PI/</a:t>
                      </a:r>
                      <a:r>
                        <a:rPr lang="en-US" sz="2000" kern="1200" dirty="0" err="1">
                          <a:solidFill>
                            <a:schemeClr val="dk1"/>
                          </a:solidFill>
                          <a:effectLst/>
                          <a:latin typeface="+mn-lt"/>
                          <a:ea typeface="+mn-ea"/>
                          <a:cs typeface="+mn-cs"/>
                        </a:rPr>
                        <a:t>r</a:t>
                      </a:r>
                      <a:r>
                        <a:rPr lang="en-US" sz="2000" kern="1200" baseline="30000" dirty="0" err="1">
                          <a:solidFill>
                            <a:schemeClr val="dk1"/>
                          </a:solidFill>
                          <a:effectLst/>
                          <a:latin typeface="+mn-lt"/>
                          <a:ea typeface="+mn-ea"/>
                          <a:cs typeface="+mn-cs"/>
                        </a:rPr>
                        <a:t>c</a:t>
                      </a:r>
                      <a:endParaRPr lang="en-US" sz="2000" dirty="0">
                        <a:latin typeface="+mn-lt"/>
                      </a:endParaRPr>
                    </a:p>
                  </a:txBody>
                  <a:tcPr marL="121920" marR="121920" anchor="ctr"/>
                </a:tc>
                <a:tc>
                  <a:txBody>
                    <a:bodyPr/>
                    <a:lstStyle/>
                    <a:p>
                      <a:pPr algn="ctr"/>
                      <a:r>
                        <a:rPr lang="en-US" sz="2000" dirty="0">
                          <a:latin typeface="+mn-lt"/>
                        </a:rPr>
                        <a:t>AZT+3TC+ EFV600</a:t>
                      </a:r>
                      <a:r>
                        <a:rPr lang="en-US" sz="2000" baseline="30000" dirty="0">
                          <a:latin typeface="+mn-lt"/>
                        </a:rPr>
                        <a:t>b</a:t>
                      </a:r>
                    </a:p>
                    <a:p>
                      <a:pPr algn="ctr"/>
                      <a:endParaRPr lang="en-US" sz="2000" dirty="0">
                        <a:latin typeface="+mn-lt"/>
                      </a:endParaRPr>
                    </a:p>
                    <a:p>
                      <a:pPr algn="ctr"/>
                      <a:r>
                        <a:rPr lang="en-US" sz="2000" dirty="0">
                          <a:latin typeface="+mn-lt"/>
                        </a:rPr>
                        <a:t>TDF+3TC (or FTC)+ RAL</a:t>
                      </a:r>
                    </a:p>
                  </a:txBody>
                  <a:tcPr marL="121920" marR="121920" anchor="ctr"/>
                </a:tc>
                <a:extLst>
                  <a:ext uri="{0D108BD9-81ED-4DB2-BD59-A6C34878D82A}">
                    <a16:rowId xmlns:a16="http://schemas.microsoft.com/office/drawing/2014/main" xmlns="" val="10004"/>
                  </a:ext>
                </a:extLst>
              </a:tr>
            </a:tbl>
          </a:graphicData>
        </a:graphic>
      </p:graphicFrame>
      <p:sp>
        <p:nvSpPr>
          <p:cNvPr id="5" name="Rectangle 4"/>
          <p:cNvSpPr/>
          <p:nvPr/>
        </p:nvSpPr>
        <p:spPr>
          <a:xfrm>
            <a:off x="239349" y="188112"/>
            <a:ext cx="11568608" cy="769439"/>
          </a:xfrm>
          <a:prstGeom prst="rect">
            <a:avLst/>
          </a:prstGeom>
        </p:spPr>
        <p:txBody>
          <a:bodyPr wrap="square" lIns="91438" tIns="45719" rIns="91438" bIns="45719">
            <a:spAutoFit/>
          </a:bodyPr>
          <a:lstStyle/>
          <a:p>
            <a:pPr algn="ctr"/>
            <a:r>
              <a:rPr lang="en-GB" sz="4400" b="1" dirty="0" smtClean="0">
                <a:solidFill>
                  <a:srgbClr val="0070C0"/>
                </a:solidFill>
                <a:latin typeface="Calibri Light" panose="020F0302020204030204"/>
                <a:ea typeface="+mj-ea"/>
                <a:cs typeface="+mj-cs"/>
              </a:rPr>
              <a:t>WHO 2018 recommendations </a:t>
            </a:r>
            <a:r>
              <a:rPr lang="en-GB" sz="4400" b="1" dirty="0">
                <a:solidFill>
                  <a:srgbClr val="0070C0"/>
                </a:solidFill>
                <a:latin typeface="Calibri Light" panose="020F0302020204030204"/>
                <a:ea typeface="+mj-ea"/>
                <a:cs typeface="+mj-cs"/>
              </a:rPr>
              <a:t>for </a:t>
            </a:r>
            <a:r>
              <a:rPr lang="en-GB" sz="4400" b="1" dirty="0" smtClean="0">
                <a:solidFill>
                  <a:srgbClr val="0070C0"/>
                </a:solidFill>
                <a:latin typeface="Calibri Light" panose="020F0302020204030204"/>
                <a:ea typeface="+mj-ea"/>
                <a:cs typeface="+mj-cs"/>
              </a:rPr>
              <a:t>first-line</a:t>
            </a:r>
            <a:endParaRPr lang="en-US" sz="2800" b="1" dirty="0">
              <a:solidFill>
                <a:srgbClr val="0070C0"/>
              </a:solidFill>
            </a:endParaRPr>
          </a:p>
        </p:txBody>
      </p:sp>
      <p:sp>
        <p:nvSpPr>
          <p:cNvPr id="3" name="Rectangle 1"/>
          <p:cNvSpPr>
            <a:spLocks noChangeArrowheads="1"/>
          </p:cNvSpPr>
          <p:nvPr/>
        </p:nvSpPr>
        <p:spPr bwMode="auto">
          <a:xfrm>
            <a:off x="428805" y="5346326"/>
            <a:ext cx="8328333" cy="14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594" indent="-228594">
              <a:buAutoNum type="alphaLcParenR"/>
            </a:pPr>
            <a:r>
              <a:rPr lang="en-US" altLang="en-US" sz="1400" dirty="0">
                <a:latin typeface="Arial Narrow" panose="020B0606020202030204" pitchFamily="34" charset="0"/>
              </a:rPr>
              <a:t>In PLHIV with TB using rifampicin,  the dose of DTG needs to be increased to 50 mg twice daily.</a:t>
            </a:r>
          </a:p>
          <a:p>
            <a:pPr marL="228594" indent="-228594">
              <a:buAutoNum type="alphaLcParenR"/>
            </a:pPr>
            <a:r>
              <a:rPr lang="en-US" altLang="en-US" sz="1400" dirty="0">
                <a:latin typeface="Arial Narrow" panose="020B0606020202030204" pitchFamily="34" charset="0"/>
              </a:rPr>
              <a:t>NVP may be used in special circumstances where alternative options are not available.</a:t>
            </a:r>
            <a:r>
              <a:rPr lang="en-GB" altLang="en-US" sz="1400" dirty="0">
                <a:solidFill>
                  <a:srgbClr val="000000"/>
                </a:solidFill>
                <a:latin typeface="Arial Narrow" panose="020B0606020202030204" pitchFamily="34" charset="0"/>
                <a:ea typeface="MS Mincho" pitchFamily="49" charset="-128"/>
                <a:cs typeface="Arial Unicode MS" pitchFamily="34" charset="-128"/>
              </a:rPr>
              <a:t> </a:t>
            </a:r>
          </a:p>
          <a:p>
            <a:pPr marL="228594" indent="-228594">
              <a:buAutoNum type="alphaLcParenR"/>
            </a:pPr>
            <a:r>
              <a:rPr lang="en-GB" altLang="en-US" sz="1400" dirty="0">
                <a:solidFill>
                  <a:srgbClr val="000000"/>
                </a:solidFill>
                <a:latin typeface="Arial Narrow" panose="020B0606020202030204" pitchFamily="34" charset="0"/>
                <a:ea typeface="MS Mincho" pitchFamily="49" charset="-128"/>
                <a:cs typeface="Arial Unicode MS" pitchFamily="34" charset="-128"/>
              </a:rPr>
              <a:t>If national prevalence of EFV pretreatment drug resistance exceeds 10%  or if no other alternatives are available.</a:t>
            </a:r>
          </a:p>
          <a:p>
            <a:pPr lvl="0"/>
            <a:r>
              <a:rPr lang="en-GB" altLang="en-US" sz="1600" b="1" dirty="0" smtClean="0">
                <a:solidFill>
                  <a:schemeClr val="accent5">
                    <a:lumMod val="50000"/>
                  </a:schemeClr>
                </a:solidFill>
                <a:latin typeface="Arial Narrow" panose="020B0606020202030204" pitchFamily="34" charset="0"/>
                <a:ea typeface="MS Mincho" pitchFamily="49" charset="-128"/>
                <a:cs typeface="Arial Unicode MS" pitchFamily="34" charset="-128"/>
              </a:rPr>
              <a:t>TLD </a:t>
            </a:r>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 TDF + 3TC + DTG</a:t>
            </a:r>
          </a:p>
          <a:p>
            <a:pPr lvl="0"/>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TLE = TDF + 3TC (or FTC) + EFV</a:t>
            </a:r>
          </a:p>
          <a:p>
            <a:pPr marL="228594" indent="-228594">
              <a:buAutoNum type="alphaLcParenR"/>
            </a:pPr>
            <a:endParaRPr lang="en-GB" altLang="en-US" sz="1400" dirty="0">
              <a:solidFill>
                <a:srgbClr val="000000"/>
              </a:solidFill>
              <a:latin typeface="Arial Narrow" panose="020B0606020202030204" pitchFamily="34" charset="0"/>
              <a:ea typeface="MS Mincho" pitchFamily="49" charset="-128"/>
              <a:cs typeface="Arial Unicode MS" pitchFamily="34" charset="-128"/>
            </a:endParaRPr>
          </a:p>
        </p:txBody>
      </p:sp>
      <p:pic>
        <p:nvPicPr>
          <p:cNvPr id="6" name="Picture 5">
            <a:extLst>
              <a:ext uri="{FF2B5EF4-FFF2-40B4-BE49-F238E27FC236}">
                <a16:creationId xmlns:a16="http://schemas.microsoft.com/office/drawing/2014/main" xmlns="" id="{DB270BA0-A4F0-471E-80B0-5D04D82AA1F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30919"/>
            <a:ext cx="2013857" cy="608335"/>
          </a:xfrm>
          <a:prstGeom prst="rect">
            <a:avLst/>
          </a:prstGeom>
        </p:spPr>
      </p:pic>
    </p:spTree>
    <p:extLst>
      <p:ext uri="{BB962C8B-B14F-4D97-AF65-F5344CB8AC3E}">
        <p14:creationId xmlns:p14="http://schemas.microsoft.com/office/powerpoint/2010/main" val="39414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40DE-29E6-4B22-A61E-5A563F0904E1}"/>
              </a:ext>
            </a:extLst>
          </p:cNvPr>
          <p:cNvSpPr>
            <a:spLocks noGrp="1"/>
          </p:cNvSpPr>
          <p:nvPr>
            <p:ph type="title"/>
          </p:nvPr>
        </p:nvSpPr>
        <p:spPr>
          <a:xfrm>
            <a:off x="475116" y="134920"/>
            <a:ext cx="10866652" cy="1308870"/>
          </a:xfrm>
        </p:spPr>
        <p:txBody>
          <a:bodyPr>
            <a:normAutofit/>
          </a:bodyPr>
          <a:lstStyle/>
          <a:p>
            <a:r>
              <a:rPr lang="en-GB" sz="4000" b="1" dirty="0">
                <a:solidFill>
                  <a:srgbClr val="0070C0"/>
                </a:solidFill>
              </a:rPr>
              <a:t>Note of caution for using DTG in women and adolescent girls of childbearing potential</a:t>
            </a:r>
            <a:endParaRPr lang="en-US" sz="4000" b="1" dirty="0">
              <a:solidFill>
                <a:srgbClr val="0070C0"/>
              </a:solidFill>
            </a:endParaRPr>
          </a:p>
        </p:txBody>
      </p:sp>
      <p:sp>
        <p:nvSpPr>
          <p:cNvPr id="3" name="Content Placeholder 2">
            <a:extLst>
              <a:ext uri="{FF2B5EF4-FFF2-40B4-BE49-F238E27FC236}">
                <a16:creationId xmlns:a16="http://schemas.microsoft.com/office/drawing/2014/main" xmlns="" id="{D16D3933-83A5-456B-9BBE-F14580412414}"/>
              </a:ext>
            </a:extLst>
          </p:cNvPr>
          <p:cNvSpPr>
            <a:spLocks noGrp="1"/>
          </p:cNvSpPr>
          <p:nvPr>
            <p:ph idx="1"/>
          </p:nvPr>
        </p:nvSpPr>
        <p:spPr>
          <a:xfrm>
            <a:off x="401053" y="1509501"/>
            <a:ext cx="11582400" cy="5213684"/>
          </a:xfrm>
          <a:solidFill>
            <a:schemeClr val="bg1">
              <a:lumMod val="95000"/>
            </a:schemeClr>
          </a:solidFill>
        </p:spPr>
        <p:txBody>
          <a:bodyPr>
            <a:normAutofit/>
          </a:bodyPr>
          <a:lstStyle/>
          <a:p>
            <a:r>
              <a:rPr lang="en-GB" sz="2400" dirty="0"/>
              <a:t>Exposure to DTG at the time of conception may be associated with NTD risk  among infants.</a:t>
            </a:r>
            <a:endParaRPr lang="en-US" sz="2400" dirty="0"/>
          </a:p>
          <a:p>
            <a:r>
              <a:rPr lang="en-GB" sz="2400" dirty="0"/>
              <a:t>DTG appears to be </a:t>
            </a:r>
            <a:r>
              <a:rPr lang="en-GB" sz="2400" b="1" dirty="0">
                <a:solidFill>
                  <a:srgbClr val="FF0000"/>
                </a:solidFill>
              </a:rPr>
              <a:t>safe when started after the period of risk </a:t>
            </a:r>
            <a:r>
              <a:rPr lang="en-GB" sz="2400" dirty="0"/>
              <a:t>of neural tube defects (</a:t>
            </a:r>
            <a:r>
              <a:rPr lang="en-GB" sz="2400" dirty="0" err="1"/>
              <a:t>ie</a:t>
            </a:r>
            <a:r>
              <a:rPr lang="en-GB" sz="2400" dirty="0"/>
              <a:t>, up to 8  weeks after conception).</a:t>
            </a:r>
            <a:endParaRPr lang="en-US" sz="2400" dirty="0"/>
          </a:p>
          <a:p>
            <a:r>
              <a:rPr lang="en-GB" sz="2400" dirty="0"/>
              <a:t>Adolescent girls and women of childbearing potential who do not currently want to become pregnant can receive DTG together </a:t>
            </a:r>
            <a:r>
              <a:rPr lang="en-GB" sz="2400" b="1" dirty="0">
                <a:solidFill>
                  <a:srgbClr val="FF0000"/>
                </a:solidFill>
              </a:rPr>
              <a:t>with consistent contraception </a:t>
            </a:r>
            <a:r>
              <a:rPr lang="en-GB" sz="2400" dirty="0"/>
              <a:t>(hormonal contraception and DTG have no reported or expected drug–drug interactions).</a:t>
            </a:r>
            <a:endParaRPr lang="en-US" sz="2400" dirty="0"/>
          </a:p>
          <a:p>
            <a:r>
              <a:rPr lang="en-GB" sz="2400" dirty="0"/>
              <a:t>An </a:t>
            </a:r>
            <a:r>
              <a:rPr lang="en-GB" sz="2400" b="1" dirty="0">
                <a:solidFill>
                  <a:srgbClr val="FF0000"/>
                </a:solidFill>
              </a:rPr>
              <a:t>EFV-based</a:t>
            </a:r>
            <a:r>
              <a:rPr lang="en-GB" sz="2400" dirty="0"/>
              <a:t> regimen is a safe and effective first-line regimen and can be used among women of childbearing potential during the period of potential risk for developing NTDs.</a:t>
            </a:r>
          </a:p>
          <a:p>
            <a:r>
              <a:rPr lang="en-GB" sz="2400" dirty="0"/>
              <a:t>National programmes should consider the </a:t>
            </a:r>
            <a:r>
              <a:rPr lang="en-GB" sz="2400" b="1" dirty="0">
                <a:solidFill>
                  <a:srgbClr val="FF0000"/>
                </a:solidFill>
              </a:rPr>
              <a:t>balance of benefits and risks </a:t>
            </a:r>
            <a:r>
              <a:rPr lang="en-GB" sz="2400" dirty="0"/>
              <a:t>when selecting the optimal ARV regimen for women and adolescent girls of childbearing potential (fertility levels, contraceptive availability and coverage, pretreatment resistance to NNRTIs at the population level, drug availability and the maternal and infant toxicity profile)</a:t>
            </a:r>
            <a:r>
              <a:rPr lang="en-GB" dirty="0"/>
              <a: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6148" r="1490" b="3736"/>
          <a:stretch/>
        </p:blipFill>
        <p:spPr bwMode="auto">
          <a:xfrm>
            <a:off x="593561" y="2053389"/>
            <a:ext cx="11143233" cy="316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236820" y="141890"/>
            <a:ext cx="6771239" cy="10878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algn="ctr"/>
            <a:r>
              <a:rPr lang="en-US" altLang="en-US" sz="4100" b="1" dirty="0">
                <a:solidFill>
                  <a:srgbClr val="0070C0"/>
                </a:solidFill>
                <a:latin typeface="+mn-lt"/>
                <a:ea typeface="Ebrima" panose="02000000000000000000" pitchFamily="2" charset="0"/>
                <a:cs typeface="Ebrima" panose="02000000000000000000" pitchFamily="2" charset="0"/>
              </a:rPr>
              <a:t>Community Engagement </a:t>
            </a:r>
            <a:r>
              <a:rPr lang="en-US" altLang="en-US" sz="4100" b="1" dirty="0" smtClean="0">
                <a:solidFill>
                  <a:srgbClr val="0070C0"/>
                </a:solidFill>
                <a:latin typeface="+mn-lt"/>
                <a:ea typeface="Ebrima" panose="02000000000000000000" pitchFamily="2" charset="0"/>
                <a:cs typeface="Ebrima" panose="02000000000000000000" pitchFamily="2" charset="0"/>
              </a:rPr>
              <a:t>Timeline</a:t>
            </a:r>
            <a:br>
              <a:rPr lang="en-US" altLang="en-US" sz="4100" b="1" dirty="0" smtClean="0">
                <a:solidFill>
                  <a:srgbClr val="0070C0"/>
                </a:solidFill>
                <a:latin typeface="+mn-lt"/>
                <a:ea typeface="Ebrima" panose="02000000000000000000" pitchFamily="2" charset="0"/>
                <a:cs typeface="Ebrima" panose="02000000000000000000" pitchFamily="2" charset="0"/>
              </a:rPr>
            </a:br>
            <a:r>
              <a:rPr lang="en-US" altLang="en-US" sz="4100" b="1" dirty="0" smtClean="0">
                <a:solidFill>
                  <a:srgbClr val="0070C0"/>
                </a:solidFill>
                <a:latin typeface="+mn-lt"/>
                <a:ea typeface="Ebrima" panose="02000000000000000000" pitchFamily="2" charset="0"/>
                <a:cs typeface="Ebrima" panose="02000000000000000000" pitchFamily="2" charset="0"/>
              </a:rPr>
              <a:t>2018-2019</a:t>
            </a:r>
            <a:r>
              <a:rPr lang="en-US" altLang="en-US" sz="3300" b="1" dirty="0">
                <a:solidFill>
                  <a:srgbClr val="007C8A"/>
                </a:solidFill>
                <a:latin typeface="+mn-lt"/>
                <a:ea typeface="Ebrima" panose="02000000000000000000" pitchFamily="2" charset="0"/>
                <a:cs typeface="Ebrima" panose="02000000000000000000" pitchFamily="2" charset="0"/>
              </a:rPr>
              <a:t/>
            </a:r>
            <a:br>
              <a:rPr lang="en-US" altLang="en-US" sz="3300" b="1" dirty="0">
                <a:solidFill>
                  <a:srgbClr val="007C8A"/>
                </a:solidFill>
                <a:latin typeface="+mn-lt"/>
                <a:ea typeface="Ebrima" panose="02000000000000000000" pitchFamily="2" charset="0"/>
                <a:cs typeface="Ebrima" panose="02000000000000000000" pitchFamily="2" charset="0"/>
              </a:rPr>
            </a:br>
            <a:endParaRPr lang="en-US" altLang="en-US" sz="3300" b="1" dirty="0">
              <a:solidFill>
                <a:srgbClr val="007C8A"/>
              </a:solidFill>
              <a:latin typeface="+mn-lt"/>
              <a:ea typeface="Ebrima" panose="02000000000000000000" pitchFamily="2" charset="0"/>
              <a:cs typeface="Ebrima" panose="02000000000000000000" pitchFamily="2" charset="0"/>
            </a:endParaRPr>
          </a:p>
        </p:txBody>
      </p:sp>
      <p:grpSp>
        <p:nvGrpSpPr>
          <p:cNvPr id="20483" name="Group 8"/>
          <p:cNvGrpSpPr>
            <a:grpSpLocks/>
          </p:cNvGrpSpPr>
          <p:nvPr/>
        </p:nvGrpSpPr>
        <p:grpSpPr bwMode="auto">
          <a:xfrm>
            <a:off x="62105" y="620915"/>
            <a:ext cx="12195062" cy="4247537"/>
            <a:chOff x="-155598" y="604485"/>
            <a:chExt cx="9147201" cy="4247837"/>
          </a:xfrm>
        </p:grpSpPr>
        <p:grpSp>
          <p:nvGrpSpPr>
            <p:cNvPr id="20516" name="Group 32"/>
            <p:cNvGrpSpPr>
              <a:grpSpLocks/>
            </p:cNvGrpSpPr>
            <p:nvPr/>
          </p:nvGrpSpPr>
          <p:grpSpPr bwMode="auto">
            <a:xfrm>
              <a:off x="-155598" y="604485"/>
              <a:ext cx="9147201" cy="4247837"/>
              <a:chOff x="-404530" y="538467"/>
              <a:chExt cx="9286117" cy="4496382"/>
            </a:xfrm>
          </p:grpSpPr>
          <p:sp>
            <p:nvSpPr>
              <p:cNvPr id="44" name="AutoShape 5"/>
              <p:cNvSpPr>
                <a:spLocks noChangeArrowheads="1"/>
              </p:cNvSpPr>
              <p:nvPr/>
            </p:nvSpPr>
            <p:spPr bwMode="auto">
              <a:xfrm>
                <a:off x="-404530" y="2626369"/>
                <a:ext cx="9286117" cy="2408480"/>
              </a:xfrm>
              <a:prstGeom prst="rightArrow">
                <a:avLst>
                  <a:gd name="adj1" fmla="val 43194"/>
                  <a:gd name="adj2" fmla="val 17180"/>
                </a:avLst>
              </a:prstGeom>
              <a:gradFill flip="none" rotWithShape="1">
                <a:gsLst>
                  <a:gs pos="0">
                    <a:srgbClr val="0073B1">
                      <a:shade val="30000"/>
                      <a:satMod val="115000"/>
                    </a:srgbClr>
                  </a:gs>
                  <a:gs pos="50000">
                    <a:srgbClr val="0073B1">
                      <a:shade val="67500"/>
                      <a:satMod val="115000"/>
                    </a:srgbClr>
                  </a:gs>
                  <a:gs pos="100000">
                    <a:srgbClr val="0073B1">
                      <a:shade val="100000"/>
                      <a:satMod val="115000"/>
                    </a:srgbClr>
                  </a:gs>
                </a:gsLst>
                <a:lin ang="0" scaled="1"/>
                <a:tileRect/>
              </a:gradFill>
              <a:ln>
                <a:headEnd/>
                <a:tailEn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defTabSz="538551">
                  <a:defRPr/>
                </a:pPr>
                <a:r>
                  <a:rPr lang="fr-FR" sz="1600" b="1" dirty="0">
                    <a:solidFill>
                      <a:prstClr val="white"/>
                    </a:solidFill>
                  </a:rPr>
                  <a:t>		   </a:t>
                </a:r>
              </a:p>
            </p:txBody>
          </p:sp>
          <p:sp>
            <p:nvSpPr>
              <p:cNvPr id="52" name="TextBox 51"/>
              <p:cNvSpPr txBox="1">
                <a:spLocks noChangeArrowheads="1"/>
              </p:cNvSpPr>
              <p:nvPr/>
            </p:nvSpPr>
            <p:spPr bwMode="auto">
              <a:xfrm>
                <a:off x="-246456" y="1385568"/>
                <a:ext cx="1354804"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538551" eaLnBrk="1" hangingPunct="1">
                  <a:defRPr/>
                </a:pPr>
                <a:endParaRPr lang="sv-SE" sz="1600" b="1" dirty="0">
                  <a:solidFill>
                    <a:srgbClr val="AD1221"/>
                  </a:solidFill>
                  <a:latin typeface="+mn-lt"/>
                </a:endParaRPr>
              </a:p>
            </p:txBody>
          </p:sp>
          <p:sp>
            <p:nvSpPr>
              <p:cNvPr id="53" name="TextBox 52"/>
              <p:cNvSpPr txBox="1">
                <a:spLocks noChangeArrowheads="1"/>
              </p:cNvSpPr>
              <p:nvPr/>
            </p:nvSpPr>
            <p:spPr bwMode="auto">
              <a:xfrm>
                <a:off x="2143401" y="1698029"/>
                <a:ext cx="993706"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prstClr val="black"/>
                  </a:solidFill>
                  <a:latin typeface="+mn-lt"/>
                </a:endParaRPr>
              </a:p>
            </p:txBody>
          </p:sp>
          <p:sp>
            <p:nvSpPr>
              <p:cNvPr id="57" name="TextBox 56"/>
              <p:cNvSpPr txBox="1"/>
              <p:nvPr/>
            </p:nvSpPr>
            <p:spPr>
              <a:xfrm rot="16200000">
                <a:off x="3469400" y="-568258"/>
                <a:ext cx="1328342" cy="8866664"/>
              </a:xfrm>
              <a:prstGeom prst="rect">
                <a:avLst/>
              </a:prstGeom>
              <a:noFill/>
            </p:spPr>
            <p:txBody>
              <a:bodyPr wrap="square">
                <a:spAutoFit/>
              </a:bodyPr>
              <a:lstStyle/>
              <a:p>
                <a:pPr algn="ctr" defTabSz="538551">
                  <a:spcBef>
                    <a:spcPts val="357"/>
                  </a:spcBef>
                  <a:defRPr/>
                </a:pPr>
                <a:r>
                  <a:rPr lang="en-GB" sz="1600" b="1" dirty="0">
                    <a:solidFill>
                      <a:srgbClr val="FF0000"/>
                    </a:solidFill>
                    <a:effectLst>
                      <a:outerShdw blurRad="38100" dist="38100" dir="2700000" algn="tl">
                        <a:srgbClr val="000000">
                          <a:alpha val="43137"/>
                        </a:srgbClr>
                      </a:outerShdw>
                    </a:effectLst>
                  </a:rPr>
                  <a:t>2018</a:t>
                </a:r>
                <a:endParaRPr lang="en-US" sz="1600" b="1" dirty="0">
                  <a:solidFill>
                    <a:srgbClr val="FF0000"/>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June</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July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August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September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October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November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December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srgbClr val="FF0000"/>
                    </a:solidFill>
                    <a:effectLst>
                      <a:outerShdw blurRad="38100" dist="38100" dir="2700000" algn="tl">
                        <a:srgbClr val="000000">
                          <a:alpha val="43137"/>
                        </a:srgbClr>
                      </a:outerShdw>
                    </a:effectLst>
                  </a:rPr>
                  <a:t>2019</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January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February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March</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p:txBody>
          </p:sp>
          <p:sp>
            <p:nvSpPr>
              <p:cNvPr id="62" name="TextBox 61"/>
              <p:cNvSpPr txBox="1">
                <a:spLocks noChangeArrowheads="1"/>
              </p:cNvSpPr>
              <p:nvPr/>
            </p:nvSpPr>
            <p:spPr bwMode="auto">
              <a:xfrm>
                <a:off x="1299233" y="538467"/>
                <a:ext cx="1114992" cy="879682"/>
              </a:xfrm>
              <a:prstGeom prst="rect">
                <a:avLst/>
              </a:prstGeom>
              <a:solidFill>
                <a:srgbClr val="FFFF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600" b="1" dirty="0">
                    <a:latin typeface="+mn-lt"/>
                  </a:rPr>
                  <a:t>18 May WHO </a:t>
                </a:r>
                <a:r>
                  <a:rPr lang="sv-SE" sz="1600" b="1" dirty="0" smtClean="0">
                    <a:latin typeface="+mn-lt"/>
                  </a:rPr>
                  <a:t>DTG </a:t>
                </a:r>
                <a:r>
                  <a:rPr lang="sv-SE" sz="1600" b="1" dirty="0">
                    <a:latin typeface="+mn-lt"/>
                  </a:rPr>
                  <a:t>safety alert</a:t>
                </a:r>
              </a:p>
            </p:txBody>
          </p:sp>
        </p:grpSp>
        <p:sp>
          <p:nvSpPr>
            <p:cNvPr id="73" name="TextBox 72"/>
            <p:cNvSpPr txBox="1">
              <a:spLocks noChangeArrowheads="1"/>
            </p:cNvSpPr>
            <p:nvPr/>
          </p:nvSpPr>
          <p:spPr bwMode="auto">
            <a:xfrm>
              <a:off x="490210" y="1930342"/>
              <a:ext cx="1280233" cy="3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srgbClr val="AD1221"/>
                </a:solidFill>
                <a:latin typeface="+mn-lt"/>
              </a:endParaRPr>
            </a:p>
          </p:txBody>
        </p:sp>
      </p:grpSp>
      <p:sp>
        <p:nvSpPr>
          <p:cNvPr id="48" name="TextBox 47"/>
          <p:cNvSpPr txBox="1">
            <a:spLocks noChangeArrowheads="1"/>
          </p:cNvSpPr>
          <p:nvPr/>
        </p:nvSpPr>
        <p:spPr bwMode="auto">
          <a:xfrm>
            <a:off x="4060683" y="620914"/>
            <a:ext cx="1331124" cy="801261"/>
          </a:xfrm>
          <a:prstGeom prst="rect">
            <a:avLst/>
          </a:prstGeom>
          <a:solidFill>
            <a:srgbClr val="82C8E6"/>
          </a:solidFill>
          <a:ln w="19050">
            <a:solidFill>
              <a:schemeClr val="tx1"/>
            </a:solidFill>
            <a:miter lim="800000"/>
            <a:headEnd/>
            <a:tailEnd/>
          </a:ln>
          <a:effectLst>
            <a:outerShdw blurRad="50800" dist="38100" dir="2700000" algn="tl" rotWithShape="0">
              <a:prstClr val="black">
                <a:alpha val="40000"/>
              </a:prstClr>
            </a:outerShdw>
          </a:effectLst>
          <a:extLst/>
        </p:spPr>
        <p:txBody>
          <a:bodyPr wrap="square" lIns="107713" tIns="53856" rIns="107713" bIns="53856">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500" b="1" dirty="0"/>
              <a:t>AIDS 2018  4 dialogue events</a:t>
            </a:r>
          </a:p>
        </p:txBody>
      </p:sp>
      <p:sp>
        <p:nvSpPr>
          <p:cNvPr id="39" name="Down Arrow 38"/>
          <p:cNvSpPr/>
          <p:nvPr/>
        </p:nvSpPr>
        <p:spPr>
          <a:xfrm flipV="1">
            <a:off x="2800036" y="1544244"/>
            <a:ext cx="231677" cy="166446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47" name="Rounded Rectangle 46"/>
          <p:cNvSpPr/>
          <p:nvPr/>
        </p:nvSpPr>
        <p:spPr>
          <a:xfrm>
            <a:off x="923089" y="1550495"/>
            <a:ext cx="1706808" cy="1210124"/>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defTabSz="1077093" eaLnBrk="0" hangingPunct="0">
              <a:defRPr/>
            </a:pPr>
            <a:r>
              <a:rPr lang="en-GB" sz="1600" b="1" dirty="0">
                <a:solidFill>
                  <a:prstClr val="white"/>
                </a:solidFill>
              </a:rPr>
              <a:t>V&amp;P Survey</a:t>
            </a:r>
          </a:p>
          <a:p>
            <a:pPr defTabSz="1077093" eaLnBrk="0" hangingPunct="0">
              <a:defRPr/>
            </a:pPr>
            <a:r>
              <a:rPr lang="en-GB" sz="1600" b="1" dirty="0">
                <a:solidFill>
                  <a:prstClr val="white"/>
                </a:solidFill>
              </a:rPr>
              <a:t>30 April-10 May </a:t>
            </a:r>
            <a:endParaRPr lang="en-GB" sz="1600" b="1" dirty="0" smtClean="0">
              <a:solidFill>
                <a:prstClr val="white"/>
              </a:solidFill>
            </a:endParaRPr>
          </a:p>
          <a:p>
            <a:pPr defTabSz="1077093" eaLnBrk="0" hangingPunct="0">
              <a:defRPr/>
            </a:pPr>
            <a:r>
              <a:rPr lang="en-GB" sz="1600" b="1" dirty="0" smtClean="0">
                <a:solidFill>
                  <a:prstClr val="white"/>
                </a:solidFill>
              </a:rPr>
              <a:t>(5 </a:t>
            </a:r>
            <a:r>
              <a:rPr lang="en-GB" sz="1600" b="1" dirty="0" err="1" smtClean="0">
                <a:solidFill>
                  <a:prstClr val="white"/>
                </a:solidFill>
              </a:rPr>
              <a:t>lang;N</a:t>
            </a:r>
            <a:r>
              <a:rPr lang="en-GB" sz="1600" b="1" dirty="0" smtClean="0">
                <a:solidFill>
                  <a:prstClr val="white"/>
                </a:solidFill>
              </a:rPr>
              <a:t>=476) </a:t>
            </a:r>
            <a:endParaRPr lang="en-GB" sz="1600" b="1" dirty="0">
              <a:solidFill>
                <a:prstClr val="white"/>
              </a:solidFill>
            </a:endParaRPr>
          </a:p>
        </p:txBody>
      </p:sp>
      <p:sp>
        <p:nvSpPr>
          <p:cNvPr id="61" name="Rounded Rectangle 60"/>
          <p:cNvSpPr/>
          <p:nvPr/>
        </p:nvSpPr>
        <p:spPr>
          <a:xfrm>
            <a:off x="5082337" y="2256713"/>
            <a:ext cx="4288168" cy="54330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Community engagement at global and country levels TBD</a:t>
            </a:r>
          </a:p>
        </p:txBody>
      </p:sp>
      <p:sp>
        <p:nvSpPr>
          <p:cNvPr id="63" name="Rounded Rectangle 62"/>
          <p:cNvSpPr/>
          <p:nvPr/>
        </p:nvSpPr>
        <p:spPr>
          <a:xfrm>
            <a:off x="8351108" y="5022016"/>
            <a:ext cx="2495568" cy="93719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Re-review of guidance   </a:t>
            </a:r>
          </a:p>
        </p:txBody>
      </p:sp>
      <p:sp>
        <p:nvSpPr>
          <p:cNvPr id="65" name="Rounded Rectangle 64"/>
          <p:cNvSpPr/>
          <p:nvPr/>
        </p:nvSpPr>
        <p:spPr>
          <a:xfrm>
            <a:off x="3959564" y="5939534"/>
            <a:ext cx="1432245" cy="697873"/>
          </a:xfrm>
          <a:prstGeom prst="roundRect">
            <a:avLst/>
          </a:prstGeom>
          <a:solidFill>
            <a:srgbClr val="FF0000"/>
          </a:solidFill>
          <a:ln w="28575">
            <a:prstDash val="solid"/>
          </a:ln>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Interim guidance </a:t>
            </a:r>
          </a:p>
        </p:txBody>
      </p:sp>
      <p:sp>
        <p:nvSpPr>
          <p:cNvPr id="66" name="Left Brace 65"/>
          <p:cNvSpPr/>
          <p:nvPr/>
        </p:nvSpPr>
        <p:spPr>
          <a:xfrm rot="16200000" flipH="1" flipV="1">
            <a:off x="1747120"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1" name="Left Brace 70"/>
          <p:cNvSpPr/>
          <p:nvPr/>
        </p:nvSpPr>
        <p:spPr>
          <a:xfrm rot="16200000" flipH="1" flipV="1">
            <a:off x="3531788"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9" name="Down Arrow 78"/>
          <p:cNvSpPr/>
          <p:nvPr/>
        </p:nvSpPr>
        <p:spPr>
          <a:xfrm flipV="1">
            <a:off x="4485944" y="1406409"/>
            <a:ext cx="240301" cy="181019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82" name="Left Brace 81"/>
          <p:cNvSpPr/>
          <p:nvPr/>
        </p:nvSpPr>
        <p:spPr>
          <a:xfrm rot="16200000" flipH="1" flipV="1">
            <a:off x="7035992" y="717249"/>
            <a:ext cx="165583" cy="4503479"/>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83" name="Rounded Rectangle 82"/>
          <p:cNvSpPr/>
          <p:nvPr/>
        </p:nvSpPr>
        <p:spPr>
          <a:xfrm>
            <a:off x="1331252" y="4029425"/>
            <a:ext cx="3284792" cy="516825"/>
          </a:xfrm>
          <a:prstGeom prst="roundRect">
            <a:avLst/>
          </a:prstGeom>
          <a:solidFill>
            <a:srgbClr val="33CC33"/>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16-18 May</a:t>
            </a:r>
          </a:p>
          <a:p>
            <a:pPr algn="ctr" defTabSz="1077093" eaLnBrk="0" hangingPunct="0">
              <a:defRPr/>
            </a:pPr>
            <a:r>
              <a:rPr lang="en-GB" sz="1800" b="1" dirty="0">
                <a:solidFill>
                  <a:prstClr val="white"/>
                </a:solidFill>
              </a:rPr>
              <a:t>3 PLHIV in GDG one female</a:t>
            </a:r>
          </a:p>
        </p:txBody>
      </p:sp>
      <p:sp>
        <p:nvSpPr>
          <p:cNvPr id="43" name="Rounded Rectangle 42"/>
          <p:cNvSpPr/>
          <p:nvPr/>
        </p:nvSpPr>
        <p:spPr>
          <a:xfrm>
            <a:off x="3005773" y="1582718"/>
            <a:ext cx="1480171" cy="122068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600" b="1" dirty="0">
                <a:solidFill>
                  <a:prstClr val="white"/>
                </a:solidFill>
              </a:rPr>
              <a:t>V&amp;P Repeat survey</a:t>
            </a:r>
          </a:p>
          <a:p>
            <a:pPr algn="ctr" defTabSz="1077093" eaLnBrk="0" hangingPunct="0">
              <a:defRPr/>
            </a:pPr>
            <a:r>
              <a:rPr lang="en-GB" sz="1600" b="1" dirty="0" smtClean="0">
                <a:solidFill>
                  <a:prstClr val="white"/>
                </a:solidFill>
              </a:rPr>
              <a:t>2 July – 15 July</a:t>
            </a:r>
            <a:endParaRPr lang="en-GB" sz="1600" b="1" dirty="0">
              <a:solidFill>
                <a:prstClr val="white"/>
              </a:solidFill>
            </a:endParaRPr>
          </a:p>
        </p:txBody>
      </p:sp>
      <p:sp>
        <p:nvSpPr>
          <p:cNvPr id="45" name="Rounded Rectangle 44"/>
          <p:cNvSpPr/>
          <p:nvPr/>
        </p:nvSpPr>
        <p:spPr>
          <a:xfrm>
            <a:off x="9381487" y="4436418"/>
            <a:ext cx="2255815" cy="361403"/>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TBD</a:t>
            </a:r>
          </a:p>
        </p:txBody>
      </p:sp>
      <p:sp>
        <p:nvSpPr>
          <p:cNvPr id="46" name="Down Arrow 45"/>
          <p:cNvSpPr/>
          <p:nvPr/>
        </p:nvSpPr>
        <p:spPr>
          <a:xfrm>
            <a:off x="4508353" y="4360815"/>
            <a:ext cx="215387" cy="148970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56" name="Left Brace 55"/>
          <p:cNvSpPr/>
          <p:nvPr/>
        </p:nvSpPr>
        <p:spPr>
          <a:xfrm rot="16200000" flipV="1">
            <a:off x="3572286" y="3954743"/>
            <a:ext cx="141507" cy="1685909"/>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58" name="Rounded Rectangle 57"/>
          <p:cNvSpPr/>
          <p:nvPr/>
        </p:nvSpPr>
        <p:spPr>
          <a:xfrm>
            <a:off x="2520264" y="4949354"/>
            <a:ext cx="2716583" cy="54125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Community WebEx and outreach</a:t>
            </a:r>
          </a:p>
        </p:txBody>
      </p:sp>
    </p:spTree>
    <p:extLst>
      <p:ext uri="{BB962C8B-B14F-4D97-AF65-F5344CB8AC3E}">
        <p14:creationId xmlns:p14="http://schemas.microsoft.com/office/powerpoint/2010/main" val="151605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40"/>
            <a:ext cx="10972800" cy="850104"/>
          </a:xfrm>
        </p:spPr>
        <p:txBody>
          <a:bodyPr>
            <a:noAutofit/>
          </a:bodyPr>
          <a:lstStyle/>
          <a:p>
            <a:r>
              <a:rPr lang="en-GB" sz="2800" dirty="0">
                <a:solidFill>
                  <a:srgbClr val="0070C0"/>
                </a:solidFill>
              </a:rPr>
              <a:t>Should a </a:t>
            </a:r>
            <a:r>
              <a:rPr lang="en-GB" sz="2800" dirty="0" smtClean="0">
                <a:solidFill>
                  <a:srgbClr val="0070C0"/>
                </a:solidFill>
              </a:rPr>
              <a:t>DTG-containing </a:t>
            </a:r>
            <a:r>
              <a:rPr lang="en-GB" sz="2800" dirty="0">
                <a:solidFill>
                  <a:srgbClr val="0070C0"/>
                </a:solidFill>
              </a:rPr>
              <a:t>ART regimen be recommended as preferred first-line for ART-naive people starting treatment</a:t>
            </a:r>
            <a:r>
              <a:rPr lang="en-GB" sz="2800" dirty="0" smtClean="0">
                <a:solidFill>
                  <a:srgbClr val="0070C0"/>
                </a:solidFill>
              </a:rPr>
              <a:t>? (April- May 2018)</a:t>
            </a:r>
            <a:endParaRPr lang="en-US" sz="2800" dirty="0">
              <a:solidFill>
                <a:srgbClr val="0070C0"/>
              </a:solidFill>
            </a:endParaRPr>
          </a:p>
        </p:txBody>
      </p:sp>
      <p:graphicFrame>
        <p:nvGraphicFramePr>
          <p:cNvPr id="4" name="Content Placeholder 3"/>
          <p:cNvGraphicFramePr>
            <a:graphicFrameLocks noGrp="1"/>
          </p:cNvGraphicFramePr>
          <p:nvPr>
            <p:ph idx="1"/>
            <p:extLst/>
          </p:nvPr>
        </p:nvGraphicFramePr>
        <p:xfrm>
          <a:off x="143340" y="1340776"/>
          <a:ext cx="3648661" cy="3888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3887755" y="2708920"/>
          <a:ext cx="4080000" cy="39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8112223" y="1340771"/>
          <a:ext cx="3888000" cy="388843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xmlns="" id="{DB270BA0-A4F0-471E-80B0-5D04D82AA1F2}"/>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4112861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5531081"/>
              </p:ext>
            </p:extLst>
          </p:nvPr>
        </p:nvGraphicFramePr>
        <p:xfrm>
          <a:off x="609600" y="404666"/>
          <a:ext cx="10662138" cy="55565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xmlns="" id="{DB270BA0-A4F0-471E-80B0-5D04D82AA1F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967594880"/>
              </p:ext>
            </p:extLst>
          </p:nvPr>
        </p:nvGraphicFramePr>
        <p:xfrm>
          <a:off x="8011364" y="1529862"/>
          <a:ext cx="4053136" cy="3336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923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7945463"/>
              </p:ext>
            </p:extLst>
          </p:nvPr>
        </p:nvGraphicFramePr>
        <p:xfrm>
          <a:off x="413789" y="172724"/>
          <a:ext cx="11455827" cy="6368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71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Title 1"/>
          <p:cNvSpPr>
            <a:spLocks noGrp="1"/>
          </p:cNvSpPr>
          <p:nvPr>
            <p:ph type="title"/>
          </p:nvPr>
        </p:nvSpPr>
        <p:spPr>
          <a:xfrm>
            <a:off x="1299410" y="88632"/>
            <a:ext cx="10411327" cy="757999"/>
          </a:xfrm>
        </p:spPr>
        <p:txBody>
          <a:bodyPr>
            <a:normAutofit/>
          </a:bodyPr>
          <a:lstStyle/>
          <a:p>
            <a:pPr eaLnBrk="1" hangingPunct="1"/>
            <a:r>
              <a:rPr lang="en-US" altLang="en-US" sz="4000" b="1" dirty="0">
                <a:solidFill>
                  <a:srgbClr val="0070C0"/>
                </a:solidFill>
              </a:rPr>
              <a:t>HIV testing and care continuum (2017)</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219" r="20321"/>
          <a:stretch/>
        </p:blipFill>
        <p:spPr>
          <a:xfrm>
            <a:off x="1118568" y="-334076"/>
            <a:ext cx="9404637" cy="77361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662"/>
          <a:stretch/>
        </p:blipFill>
        <p:spPr>
          <a:xfrm>
            <a:off x="4821784" y="-356219"/>
            <a:ext cx="8644447" cy="773107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4378"/>
          <a:stretch/>
        </p:blipFill>
        <p:spPr>
          <a:xfrm>
            <a:off x="6819991" y="-358325"/>
            <a:ext cx="6646233" cy="773611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5560"/>
          <a:stretch/>
        </p:blipFill>
        <p:spPr>
          <a:xfrm>
            <a:off x="8449078" y="-351369"/>
            <a:ext cx="5017255" cy="7736115"/>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40737"/>
          <a:stretch/>
        </p:blipFill>
        <p:spPr>
          <a:xfrm>
            <a:off x="4832637" y="-358325"/>
            <a:ext cx="8633587" cy="7736115"/>
          </a:xfrm>
          <a:prstGeom prst="rect">
            <a:avLst/>
          </a:prstGeom>
        </p:spPr>
      </p:pic>
      <p:sp>
        <p:nvSpPr>
          <p:cNvPr id="2" name="Rectangle 1"/>
          <p:cNvSpPr/>
          <p:nvPr/>
        </p:nvSpPr>
        <p:spPr bwMode="auto">
          <a:xfrm>
            <a:off x="2975664" y="846631"/>
            <a:ext cx="1324903" cy="34556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2" name="TextBox 11">
            <a:extLst>
              <a:ext uri="{FF2B5EF4-FFF2-40B4-BE49-F238E27FC236}">
                <a16:creationId xmlns:a16="http://schemas.microsoft.com/office/drawing/2014/main" xmlns="" id="{713C89E7-E7B9-0049-A2D9-5946F67EA2D4}"/>
              </a:ext>
            </a:extLst>
          </p:cNvPr>
          <p:cNvSpPr txBox="1">
            <a:spLocks noChangeArrowheads="1"/>
          </p:cNvSpPr>
          <p:nvPr/>
        </p:nvSpPr>
        <p:spPr bwMode="auto">
          <a:xfrm>
            <a:off x="336657" y="5679814"/>
            <a:ext cx="4141227" cy="30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spAutoFit/>
          </a:bodyPr>
          <a:lstStyle/>
          <a:p>
            <a:pPr eaLnBrk="1" hangingPunct="1"/>
            <a:r>
              <a:rPr lang="fr-CH" altLang="en-US" sz="1400" dirty="0">
                <a:solidFill>
                  <a:schemeClr val="tx2">
                    <a:lumMod val="65000"/>
                    <a:lumOff val="35000"/>
                  </a:schemeClr>
                </a:solidFill>
                <a:latin typeface="Myriad Pro" panose="020B0503030403020204" pitchFamily="34" charset="0"/>
              </a:rPr>
              <a:t>Source: UNAIDS/WHO </a:t>
            </a:r>
            <a:r>
              <a:rPr lang="fr-CH" altLang="en-US" sz="1400" dirty="0" err="1">
                <a:solidFill>
                  <a:schemeClr val="tx2">
                    <a:lumMod val="65000"/>
                    <a:lumOff val="35000"/>
                  </a:schemeClr>
                </a:solidFill>
                <a:latin typeface="Myriad Pro" panose="020B0503030403020204" pitchFamily="34" charset="0"/>
              </a:rPr>
              <a:t>estimates</a:t>
            </a:r>
            <a:endParaRPr lang="fr-CH" altLang="en-US" sz="1400" dirty="0">
              <a:solidFill>
                <a:schemeClr val="tx2">
                  <a:lumMod val="65000"/>
                  <a:lumOff val="35000"/>
                </a:schemeClr>
              </a:solidFill>
              <a:latin typeface="Myriad Pro" panose="020B0503030403020204" pitchFamily="34" charset="0"/>
            </a:endParaRPr>
          </a:p>
        </p:txBody>
      </p:sp>
    </p:spTree>
    <p:extLst>
      <p:ext uri="{BB962C8B-B14F-4D97-AF65-F5344CB8AC3E}">
        <p14:creationId xmlns:p14="http://schemas.microsoft.com/office/powerpoint/2010/main" val="28805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4547705"/>
              </p:ext>
            </p:extLst>
          </p:nvPr>
        </p:nvGraphicFramePr>
        <p:xfrm>
          <a:off x="334108" y="332656"/>
          <a:ext cx="11522532" cy="6525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97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65" y="221301"/>
            <a:ext cx="10972800" cy="778099"/>
          </a:xfrm>
        </p:spPr>
        <p:txBody>
          <a:bodyPr>
            <a:noAutofit/>
          </a:bodyPr>
          <a:lstStyle/>
          <a:p>
            <a:r>
              <a:rPr lang="en-US" sz="3200" b="1" dirty="0">
                <a:solidFill>
                  <a:srgbClr val="0070C0"/>
                </a:solidFill>
                <a:latin typeface="+mn-lt"/>
              </a:rPr>
              <a:t>Recommendations for use of hormonal contraception for women living with HIV using antiretroviral therapy (ART)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9451832"/>
              </p:ext>
            </p:extLst>
          </p:nvPr>
        </p:nvGraphicFramePr>
        <p:xfrm>
          <a:off x="104271" y="1220756"/>
          <a:ext cx="11995209" cy="3856451"/>
        </p:xfrm>
        <a:graphic>
          <a:graphicData uri="http://schemas.openxmlformats.org/drawingml/2006/table">
            <a:tbl>
              <a:tblPr firstRow="1" bandRow="1">
                <a:tableStyleId>{7E9639D4-E3E2-4D34-9284-5A2195B3D0D7}</a:tableStyleId>
              </a:tblPr>
              <a:tblGrid>
                <a:gridCol w="291703"/>
                <a:gridCol w="523707"/>
                <a:gridCol w="643107"/>
                <a:gridCol w="680640"/>
                <a:gridCol w="680640"/>
                <a:gridCol w="680640"/>
                <a:gridCol w="680640"/>
                <a:gridCol w="680640"/>
                <a:gridCol w="680640"/>
                <a:gridCol w="680640"/>
                <a:gridCol w="680640"/>
                <a:gridCol w="777875"/>
                <a:gridCol w="777875"/>
                <a:gridCol w="777875"/>
                <a:gridCol w="680640"/>
                <a:gridCol w="689379"/>
                <a:gridCol w="653143"/>
                <a:gridCol w="734785"/>
              </a:tblGrid>
              <a:tr h="326423">
                <a:tc rowSpan="2" gridSpan="2">
                  <a:txBody>
                    <a:bodyPr/>
                    <a:lstStyle/>
                    <a:p>
                      <a:pPr algn="ctr"/>
                      <a:r>
                        <a:rPr lang="en-US" sz="1200" b="1" dirty="0" smtClean="0">
                          <a:latin typeface="Arial Narrow" panose="020B0606020202030204" pitchFamily="34" charset="0"/>
                        </a:rPr>
                        <a:t>ARV Class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rowSpan="2" gridSpan="2">
                  <a:txBody>
                    <a:bodyPr/>
                    <a:lstStyle/>
                    <a:p>
                      <a:pPr algn="ctr"/>
                      <a:r>
                        <a:rPr lang="en-US" sz="1200" b="1" dirty="0" smtClean="0">
                          <a:latin typeface="Arial Narrow" panose="020B0606020202030204" pitchFamily="34" charset="0"/>
                        </a:rPr>
                        <a:t>COCs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rowSpan="2" gridSpan="2">
                  <a:txBody>
                    <a:bodyPr/>
                    <a:lstStyle/>
                    <a:p>
                      <a:pPr algn="ctr"/>
                      <a:r>
                        <a:rPr lang="en-US" sz="1200" b="1" dirty="0" smtClean="0">
                          <a:latin typeface="Arial Narrow" panose="020B0606020202030204" pitchFamily="34" charset="0"/>
                        </a:rPr>
                        <a:t>CICs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rowSpan="2" gridSpan="2">
                  <a:txBody>
                    <a:bodyPr/>
                    <a:lstStyle/>
                    <a:p>
                      <a:pPr algn="ctr"/>
                      <a:r>
                        <a:rPr lang="en-US" sz="1200" b="1" dirty="0" smtClean="0">
                          <a:latin typeface="Arial Narrow" panose="020B0606020202030204" pitchFamily="34" charset="0"/>
                        </a:rPr>
                        <a:t>Patches &amp; rings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rowSpan="2" gridSpan="2">
                  <a:txBody>
                    <a:bodyPr/>
                    <a:lstStyle/>
                    <a:p>
                      <a:pPr algn="ctr"/>
                      <a:r>
                        <a:rPr lang="en-US" sz="1200" b="1" dirty="0" smtClean="0">
                          <a:latin typeface="Arial Narrow" panose="020B0606020202030204" pitchFamily="34" charset="0"/>
                        </a:rPr>
                        <a:t>POPs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gridSpan="4">
                  <a:txBody>
                    <a:bodyPr/>
                    <a:lstStyle/>
                    <a:p>
                      <a:pPr algn="ctr"/>
                      <a:r>
                        <a:rPr lang="en-US" sz="1200" b="1" dirty="0" smtClean="0">
                          <a:latin typeface="Arial Narrow" panose="020B0606020202030204" pitchFamily="34" charset="0"/>
                        </a:rPr>
                        <a:t>POIs </a:t>
                      </a: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10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endParaRPr lang="en-US" sz="10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rowSpan="2" gridSpan="2">
                  <a:txBody>
                    <a:bodyPr/>
                    <a:lstStyle/>
                    <a:p>
                      <a:pPr algn="ctr"/>
                      <a:r>
                        <a:rPr lang="en-US" sz="1200" b="1" dirty="0" smtClean="0">
                          <a:latin typeface="Arial Narrow" panose="020B0606020202030204" pitchFamily="34" charset="0"/>
                        </a:rPr>
                        <a:t>LNG &amp; ETG </a:t>
                      </a:r>
                    </a:p>
                    <a:p>
                      <a:pPr algn="ctr"/>
                      <a:r>
                        <a:rPr lang="en-US" sz="1200" b="1" dirty="0" smtClean="0">
                          <a:latin typeface="Arial Narrow" panose="020B0606020202030204" pitchFamily="34" charset="0"/>
                        </a:rPr>
                        <a:t>implants</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c rowSpan="2" gridSpan="2">
                  <a:txBody>
                    <a:bodyPr/>
                    <a:lstStyle/>
                    <a:p>
                      <a:pPr algn="ctr"/>
                      <a:r>
                        <a:rPr lang="en-US" sz="1200" b="1" dirty="0" smtClean="0">
                          <a:latin typeface="Arial Narrow" panose="020B0606020202030204" pitchFamily="34" charset="0"/>
                        </a:rPr>
                        <a:t>LNG-IUD</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2" hMerge="1">
                  <a:txBody>
                    <a:bodyPr/>
                    <a:lstStyle/>
                    <a:p>
                      <a:endParaRPr lang="en-US"/>
                    </a:p>
                  </a:txBody>
                  <a:tcPr/>
                </a:tc>
              </a:tr>
              <a:tr h="233680">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a:r>
                        <a:rPr lang="en-US" sz="1200" b="1" dirty="0" smtClean="0">
                          <a:solidFill>
                            <a:schemeClr val="bg1"/>
                          </a:solidFill>
                          <a:latin typeface="Arial Narrow" panose="020B0606020202030204" pitchFamily="34" charset="0"/>
                        </a:rPr>
                        <a:t>DMPA</a:t>
                      </a:r>
                      <a:endParaRPr lang="en-US" sz="1200" b="1" dirty="0">
                        <a:solidFill>
                          <a:schemeClr val="bg1"/>
                        </a:solidFill>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endParaRPr lang="en-US"/>
                    </a:p>
                  </a:txBody>
                  <a:tcPr/>
                </a:tc>
                <a:tc gridSpan="2">
                  <a:txBody>
                    <a:bodyPr/>
                    <a:lstStyle/>
                    <a:p>
                      <a:pPr algn="ctr"/>
                      <a:r>
                        <a:rPr lang="en-US" sz="1200" b="1" dirty="0" smtClean="0">
                          <a:solidFill>
                            <a:schemeClr val="bg1"/>
                          </a:solidFill>
                          <a:latin typeface="Arial Narrow" panose="020B0606020202030204" pitchFamily="34" charset="0"/>
                        </a:rPr>
                        <a:t>NET-EN</a:t>
                      </a:r>
                      <a:endParaRPr lang="en-US" sz="1200" b="1" dirty="0">
                        <a:solidFill>
                          <a:schemeClr val="bg1"/>
                        </a:solidFill>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a:endParaRPr lang="en-US" sz="10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506116">
                <a:tc gridSpan="2">
                  <a:txBody>
                    <a:bodyPr/>
                    <a:lstStyle/>
                    <a:p>
                      <a:r>
                        <a:rPr lang="en-US" sz="1200" b="1" dirty="0" smtClean="0">
                          <a:latin typeface="Arial Narrow" panose="020B0606020202030204" pitchFamily="34" charset="0"/>
                        </a:rPr>
                        <a:t>WHO clinical</a:t>
                      </a:r>
                      <a:r>
                        <a:rPr lang="en-US" sz="1200" b="1" baseline="0" dirty="0" smtClean="0">
                          <a:latin typeface="Arial Narrow" panose="020B0606020202030204" pitchFamily="34" charset="0"/>
                        </a:rPr>
                        <a:t> stage</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 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 </a:t>
                      </a: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a:t>
                      </a:r>
                      <a:r>
                        <a:rPr lang="en-US" sz="1200" b="1" baseline="0" dirty="0" smtClean="0">
                          <a:latin typeface="Arial Narrow" panose="020B0606020202030204" pitchFamily="34" charset="0"/>
                        </a:rPr>
                        <a:t> stage </a:t>
                      </a:r>
                      <a:endParaRPr lang="en-US" sz="1200" b="1" dirty="0" smtClean="0">
                        <a:latin typeface="Arial Narrow" panose="020B0606020202030204" pitchFamily="34" charset="0"/>
                      </a:endParaRP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a:t>
                      </a:r>
                      <a:r>
                        <a:rPr lang="en-US" sz="1200" b="1" baseline="0" dirty="0" smtClean="0">
                          <a:latin typeface="Arial Narrow" panose="020B0606020202030204" pitchFamily="34" charset="0"/>
                        </a:rPr>
                        <a:t> stage </a:t>
                      </a:r>
                      <a:endParaRPr lang="en-US" sz="1200" b="1" dirty="0" smtClean="0">
                        <a:latin typeface="Arial Narrow" panose="020B0606020202030204" pitchFamily="34" charset="0"/>
                      </a:endParaRP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1 or 2</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WHO stage</a:t>
                      </a:r>
                    </a:p>
                    <a:p>
                      <a:pPr algn="ctr"/>
                      <a:r>
                        <a:rPr lang="en-US" sz="1200" b="1" dirty="0" smtClean="0">
                          <a:latin typeface="Arial Narrow" panose="020B0606020202030204" pitchFamily="34" charset="0"/>
                        </a:rPr>
                        <a:t>3 or 4</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81713">
                <a:tc gridSpan="2">
                  <a:txBody>
                    <a:bodyPr/>
                    <a:lstStyle/>
                    <a:p>
                      <a:pPr algn="ctr"/>
                      <a:r>
                        <a:rPr lang="en-US" sz="1200" b="1" dirty="0" smtClean="0">
                          <a:latin typeface="Arial Narrow" panose="020B0606020202030204" pitchFamily="34" charset="0"/>
                        </a:rPr>
                        <a:t>NRTI</a:t>
                      </a:r>
                      <a:endParaRPr lang="en-US" sz="1200" b="1" dirty="0">
                        <a:latin typeface="Arial Narrow" panose="020B0606020202030204" pitchFamily="34" charset="0"/>
                      </a:endParaRPr>
                    </a:p>
                  </a:txBody>
                  <a:tcPr marL="121920" marR="1219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r>
              <a:tr h="754922">
                <a:tc rowSpan="2">
                  <a:txBody>
                    <a:bodyPr/>
                    <a:lstStyle/>
                    <a:p>
                      <a:pPr algn="ctr"/>
                      <a:r>
                        <a:rPr lang="en-US" sz="1200" b="1" dirty="0" smtClean="0">
                          <a:latin typeface="Arial Narrow" panose="020B0606020202030204" pitchFamily="34" charset="0"/>
                        </a:rPr>
                        <a:t>NNRTI</a:t>
                      </a:r>
                      <a:endParaRPr lang="en-US" sz="1200" b="1" dirty="0">
                        <a:latin typeface="Arial Narrow" panose="020B0606020202030204" pitchFamily="34" charset="0"/>
                      </a:endParaRPr>
                    </a:p>
                  </a:txBody>
                  <a:tcPr marL="121920" marR="121920"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Arial Narrow" panose="020B0606020202030204" pitchFamily="34" charset="0"/>
                        </a:rPr>
                        <a:t>EFV or NVP</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r>
              <a:tr h="594360">
                <a:tc vMerge="1">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sz="1200" b="1" dirty="0" smtClean="0">
                          <a:latin typeface="Arial Narrow" panose="020B0606020202030204" pitchFamily="34" charset="0"/>
                        </a:rPr>
                        <a:t>ETR or RIL</a:t>
                      </a:r>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r>
              <a:tr h="381713">
                <a:tc gridSpan="2">
                  <a:txBody>
                    <a:bodyPr/>
                    <a:lstStyle/>
                    <a:p>
                      <a:pPr algn="ctr"/>
                      <a:r>
                        <a:rPr lang="en-US" sz="1200" b="1" dirty="0" smtClean="0">
                          <a:latin typeface="Arial Narrow" panose="020B0606020202030204" pitchFamily="34" charset="0"/>
                        </a:rPr>
                        <a:t>PI</a:t>
                      </a:r>
                      <a:endParaRPr lang="en-US" sz="1200" b="1" dirty="0">
                        <a:latin typeface="Arial Narrow" panose="020B0606020202030204" pitchFamily="34" charset="0"/>
                      </a:endParaRPr>
                    </a:p>
                  </a:txBody>
                  <a:tcPr marL="121920" marR="1219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r>
              <a:tr h="441960">
                <a:tc gridSpan="2">
                  <a:txBody>
                    <a:bodyPr/>
                    <a:lstStyle/>
                    <a:p>
                      <a:pPr algn="ctr"/>
                      <a:r>
                        <a:rPr lang="en-US" sz="1200" b="1" dirty="0" smtClean="0">
                          <a:latin typeface="Arial Narrow" panose="020B0606020202030204" pitchFamily="34" charset="0"/>
                        </a:rPr>
                        <a:t>INSTI</a:t>
                      </a:r>
                      <a:r>
                        <a:rPr lang="en-US" sz="1200" b="1" baseline="0" dirty="0" smtClean="0">
                          <a:latin typeface="Arial Narrow" panose="020B0606020202030204" pitchFamily="34" charset="0"/>
                        </a:rPr>
                        <a:t> (RAL)</a:t>
                      </a:r>
                      <a:endParaRPr lang="en-US" sz="1200" b="1" dirty="0">
                        <a:latin typeface="Arial Narrow" panose="020B0606020202030204" pitchFamily="34" charset="0"/>
                      </a:endParaRPr>
                    </a:p>
                  </a:txBody>
                  <a:tcPr marL="121920" marR="1219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C000"/>
                    </a:solidFill>
                  </a:tcPr>
                </a:tc>
                <a:tc>
                  <a:txBody>
                    <a:bodyPr/>
                    <a:lstStyle/>
                    <a:p>
                      <a:endParaRPr lang="en-US" sz="1200" b="1" dirty="0">
                        <a:latin typeface="Arial Narrow" panose="020B0606020202030204" pitchFamily="34" charset="0"/>
                      </a:endParaRPr>
                    </a:p>
                  </a:txBody>
                  <a:tcPr marL="121920" marR="12192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r>
            </a:tbl>
          </a:graphicData>
        </a:graphic>
      </p:graphicFrame>
      <p:sp>
        <p:nvSpPr>
          <p:cNvPr id="5" name="Rectangle 4"/>
          <p:cNvSpPr/>
          <p:nvPr/>
        </p:nvSpPr>
        <p:spPr>
          <a:xfrm>
            <a:off x="795669" y="5112186"/>
            <a:ext cx="576064" cy="216024"/>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a:solidFill>
                <a:prstClr val="white"/>
              </a:solidFill>
            </a:endParaRPr>
          </a:p>
        </p:txBody>
      </p:sp>
      <p:sp>
        <p:nvSpPr>
          <p:cNvPr id="6" name="Rectangle 5"/>
          <p:cNvSpPr/>
          <p:nvPr/>
        </p:nvSpPr>
        <p:spPr>
          <a:xfrm>
            <a:off x="8034215" y="5112186"/>
            <a:ext cx="57606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a:solidFill>
                <a:prstClr val="white"/>
              </a:solidFill>
            </a:endParaRPr>
          </a:p>
        </p:txBody>
      </p:sp>
      <p:sp>
        <p:nvSpPr>
          <p:cNvPr id="8" name="Rectangle 7"/>
          <p:cNvSpPr/>
          <p:nvPr/>
        </p:nvSpPr>
        <p:spPr>
          <a:xfrm>
            <a:off x="4344847" y="5127951"/>
            <a:ext cx="576064"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a:solidFill>
                <a:prstClr val="white"/>
              </a:solidFill>
            </a:endParaRPr>
          </a:p>
        </p:txBody>
      </p:sp>
      <p:sp>
        <p:nvSpPr>
          <p:cNvPr id="9" name="Rectangle 8"/>
          <p:cNvSpPr/>
          <p:nvPr/>
        </p:nvSpPr>
        <p:spPr>
          <a:xfrm>
            <a:off x="1563759" y="5047096"/>
            <a:ext cx="1816960" cy="707880"/>
          </a:xfrm>
          <a:prstGeom prst="rect">
            <a:avLst/>
          </a:prstGeom>
        </p:spPr>
        <p:txBody>
          <a:bodyPr wrap="none" lIns="121914" tIns="60957" rIns="121914" bIns="60957">
            <a:spAutoFit/>
          </a:bodyPr>
          <a:lstStyle/>
          <a:p>
            <a:pPr defTabSz="1219140"/>
            <a:r>
              <a:rPr lang="en-US" dirty="0">
                <a:solidFill>
                  <a:prstClr val="black"/>
                </a:solidFill>
              </a:rPr>
              <a:t>MEC Category 1</a:t>
            </a:r>
          </a:p>
          <a:p>
            <a:pPr defTabSz="1219140"/>
            <a:r>
              <a:rPr lang="en-US" dirty="0">
                <a:solidFill>
                  <a:prstClr val="black"/>
                </a:solidFill>
              </a:rPr>
              <a:t>(no restriction)</a:t>
            </a:r>
          </a:p>
        </p:txBody>
      </p:sp>
      <p:sp>
        <p:nvSpPr>
          <p:cNvPr id="10" name="Rectangle 9"/>
          <p:cNvSpPr/>
          <p:nvPr/>
        </p:nvSpPr>
        <p:spPr>
          <a:xfrm>
            <a:off x="5116172" y="4974270"/>
            <a:ext cx="2016223" cy="707880"/>
          </a:xfrm>
          <a:prstGeom prst="rect">
            <a:avLst/>
          </a:prstGeom>
        </p:spPr>
        <p:txBody>
          <a:bodyPr wrap="square" lIns="121914" tIns="60957" rIns="121914" bIns="60957">
            <a:spAutoFit/>
          </a:bodyPr>
          <a:lstStyle/>
          <a:p>
            <a:pPr defTabSz="1219140"/>
            <a:r>
              <a:rPr lang="en-US" dirty="0">
                <a:solidFill>
                  <a:prstClr val="black"/>
                </a:solidFill>
              </a:rPr>
              <a:t>MEC Category 2</a:t>
            </a:r>
          </a:p>
          <a:p>
            <a:pPr defTabSz="1219140"/>
            <a:r>
              <a:rPr lang="en-US" dirty="0">
                <a:solidFill>
                  <a:prstClr val="black"/>
                </a:solidFill>
              </a:rPr>
              <a:t>(benefits &gt; risks)</a:t>
            </a:r>
          </a:p>
        </p:txBody>
      </p:sp>
      <p:sp>
        <p:nvSpPr>
          <p:cNvPr id="12" name="Rectangle 11"/>
          <p:cNvSpPr/>
          <p:nvPr/>
        </p:nvSpPr>
        <p:spPr>
          <a:xfrm>
            <a:off x="8779033" y="4974270"/>
            <a:ext cx="2016223" cy="707880"/>
          </a:xfrm>
          <a:prstGeom prst="rect">
            <a:avLst/>
          </a:prstGeom>
        </p:spPr>
        <p:txBody>
          <a:bodyPr wrap="square" lIns="121914" tIns="60957" rIns="121914" bIns="60957">
            <a:spAutoFit/>
          </a:bodyPr>
          <a:lstStyle/>
          <a:p>
            <a:pPr defTabSz="1219140"/>
            <a:r>
              <a:rPr lang="en-US" dirty="0">
                <a:solidFill>
                  <a:prstClr val="black"/>
                </a:solidFill>
              </a:rPr>
              <a:t>MEC Category 3</a:t>
            </a:r>
          </a:p>
          <a:p>
            <a:pPr defTabSz="1219140"/>
            <a:r>
              <a:rPr lang="en-US" dirty="0">
                <a:solidFill>
                  <a:prstClr val="black"/>
                </a:solidFill>
              </a:rPr>
              <a:t>(risks &gt; benefits)</a:t>
            </a:r>
          </a:p>
        </p:txBody>
      </p:sp>
      <p:sp>
        <p:nvSpPr>
          <p:cNvPr id="18" name="Rectangle 17"/>
          <p:cNvSpPr/>
          <p:nvPr/>
        </p:nvSpPr>
        <p:spPr>
          <a:xfrm>
            <a:off x="0" y="6201245"/>
            <a:ext cx="6124283" cy="446270"/>
          </a:xfrm>
          <a:prstGeom prst="rect">
            <a:avLst/>
          </a:prstGeom>
        </p:spPr>
        <p:txBody>
          <a:bodyPr wrap="square" lIns="121914" tIns="60957" rIns="121914" bIns="60957">
            <a:spAutoFit/>
          </a:bodyPr>
          <a:lstStyle/>
          <a:p>
            <a:pPr defTabSz="1219140"/>
            <a:r>
              <a:rPr lang="en-US" sz="1050" dirty="0">
                <a:solidFill>
                  <a:prstClr val="black"/>
                </a:solidFill>
              </a:rPr>
              <a:t>Adapted from : Medical Eligibility Criteria for Contraceptive Use </a:t>
            </a:r>
            <a:r>
              <a:rPr lang="en-US" sz="1000" dirty="0">
                <a:solidFill>
                  <a:prstClr val="black"/>
                </a:solidFill>
              </a:rPr>
              <a:t>(</a:t>
            </a:r>
            <a:r>
              <a:rPr lang="en-US" sz="1050" dirty="0">
                <a:solidFill>
                  <a:prstClr val="black"/>
                </a:solidFill>
              </a:rPr>
              <a:t>5th edition). WHO 2015</a:t>
            </a:r>
          </a:p>
          <a:p>
            <a:pPr defTabSz="1219140"/>
            <a:r>
              <a:rPr lang="en-US" sz="1050" dirty="0">
                <a:solidFill>
                  <a:prstClr val="black"/>
                </a:solidFill>
              </a:rPr>
              <a:t>Available from : </a:t>
            </a:r>
            <a:r>
              <a:rPr lang="en-US" sz="1050" u="sng" dirty="0">
                <a:solidFill>
                  <a:prstClr val="black"/>
                </a:solidFill>
                <a:hlinkClick r:id="rId2"/>
              </a:rPr>
              <a:t>http://www.who.int/reproductivehealth/publications/family_planning/MEC-5/en/</a:t>
            </a:r>
            <a:endParaRPr lang="en-US" sz="1050" dirty="0">
              <a:solidFill>
                <a:prstClr val="black"/>
              </a:solidFill>
            </a:endParaRPr>
          </a:p>
        </p:txBody>
      </p:sp>
      <p:sp>
        <p:nvSpPr>
          <p:cNvPr id="19" name="TextBox 18"/>
          <p:cNvSpPr txBox="1"/>
          <p:nvPr/>
        </p:nvSpPr>
        <p:spPr>
          <a:xfrm>
            <a:off x="4053084" y="5847462"/>
            <a:ext cx="5488223" cy="353937"/>
          </a:xfrm>
          <a:prstGeom prst="rect">
            <a:avLst/>
          </a:prstGeom>
          <a:solidFill>
            <a:schemeClr val="bg1">
              <a:lumMod val="95000"/>
            </a:schemeClr>
          </a:solidFill>
        </p:spPr>
        <p:txBody>
          <a:bodyPr wrap="square" lIns="121914" tIns="60957" rIns="121914" bIns="60957" rtlCol="0">
            <a:spAutoFit/>
          </a:bodyPr>
          <a:lstStyle/>
          <a:p>
            <a:pPr defTabSz="1219140"/>
            <a:r>
              <a:rPr lang="en-US" sz="1500" dirty="0">
                <a:solidFill>
                  <a:prstClr val="black"/>
                </a:solidFill>
              </a:rPr>
              <a:t>GRADE assessment for quality of evidence: </a:t>
            </a:r>
            <a:r>
              <a:rPr lang="en-US" sz="1500" b="1" dirty="0">
                <a:solidFill>
                  <a:prstClr val="black"/>
                </a:solidFill>
              </a:rPr>
              <a:t>LOW  to VERY LOW</a:t>
            </a:r>
          </a:p>
        </p:txBody>
      </p:sp>
    </p:spTree>
    <p:extLst>
      <p:ext uri="{BB962C8B-B14F-4D97-AF65-F5344CB8AC3E}">
        <p14:creationId xmlns:p14="http://schemas.microsoft.com/office/powerpoint/2010/main" val="2126738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8" y="0"/>
            <a:ext cx="10549767" cy="896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rtlCol="0" anchor="ctr" anchorCtr="0" compatLnSpc="1">
            <a:prstTxWarp prst="textNoShape">
              <a:avLst/>
            </a:prstTxWarp>
            <a:normAutofit/>
          </a:bodyPr>
          <a:lstStyle/>
          <a:p>
            <a:r>
              <a:rPr lang="en-GB" sz="4000" b="1" dirty="0" smtClean="0">
                <a:solidFill>
                  <a:srgbClr val="0070C0"/>
                </a:solidFill>
                <a:latin typeface="Calibri" pitchFamily="34" charset="0"/>
                <a:ea typeface="+mn-ea"/>
                <a:cs typeface="+mn-cs"/>
              </a:rPr>
              <a:t>Country Challenges post Alert</a:t>
            </a:r>
            <a:endParaRPr lang="en-GB" sz="4000" b="1" dirty="0">
              <a:solidFill>
                <a:srgbClr val="0070C0"/>
              </a:solidFill>
              <a:latin typeface="Calibri" pitchFamily="34" charset="0"/>
              <a:ea typeface="+mn-ea"/>
              <a:cs typeface="+mn-cs"/>
            </a:endParaRPr>
          </a:p>
        </p:txBody>
      </p:sp>
      <p:sp>
        <p:nvSpPr>
          <p:cNvPr id="5" name="Content Placeholder 4"/>
          <p:cNvSpPr>
            <a:spLocks noGrp="1"/>
          </p:cNvSpPr>
          <p:nvPr>
            <p:ph idx="1"/>
          </p:nvPr>
        </p:nvSpPr>
        <p:spPr>
          <a:xfrm>
            <a:off x="425669" y="813738"/>
            <a:ext cx="10815147" cy="5391808"/>
          </a:xfrm>
        </p:spPr>
        <p:txBody>
          <a:bodyPr>
            <a:noAutofit/>
          </a:bodyPr>
          <a:lstStyle/>
          <a:p>
            <a:pPr>
              <a:lnSpc>
                <a:spcPct val="130000"/>
              </a:lnSpc>
              <a:spcBef>
                <a:spcPts val="0"/>
              </a:spcBef>
            </a:pPr>
            <a:r>
              <a:rPr lang="en-GB" sz="2200" b="1" dirty="0"/>
              <a:t>Contraception: </a:t>
            </a:r>
          </a:p>
          <a:p>
            <a:pPr lvl="1">
              <a:lnSpc>
                <a:spcPct val="130000"/>
              </a:lnSpc>
              <a:spcBef>
                <a:spcPts val="0"/>
              </a:spcBef>
            </a:pPr>
            <a:r>
              <a:rPr lang="en-GB" sz="2200" dirty="0"/>
              <a:t>Definition of “consistent” or “long term” contraception</a:t>
            </a:r>
          </a:p>
          <a:p>
            <a:pPr lvl="1">
              <a:lnSpc>
                <a:spcPct val="130000"/>
              </a:lnSpc>
              <a:spcBef>
                <a:spcPts val="0"/>
              </a:spcBef>
            </a:pPr>
            <a:r>
              <a:rPr lang="en-GB" sz="2200" dirty="0"/>
              <a:t>Injectable method have not be </a:t>
            </a:r>
            <a:r>
              <a:rPr lang="en-GB" sz="2200" dirty="0" smtClean="0"/>
              <a:t>considered long </a:t>
            </a:r>
            <a:r>
              <a:rPr lang="en-GB" sz="2200" dirty="0"/>
              <a:t>term </a:t>
            </a:r>
            <a:r>
              <a:rPr lang="en-GB" sz="2200" dirty="0" smtClean="0"/>
              <a:t>methods in most of the countries </a:t>
            </a:r>
            <a:endParaRPr lang="en-GB" sz="2200" dirty="0"/>
          </a:p>
          <a:p>
            <a:pPr>
              <a:lnSpc>
                <a:spcPct val="130000"/>
              </a:lnSpc>
              <a:spcBef>
                <a:spcPts val="0"/>
              </a:spcBef>
            </a:pPr>
            <a:r>
              <a:rPr lang="en-GB" sz="2200" b="1" dirty="0"/>
              <a:t>Pregnant women:</a:t>
            </a:r>
          </a:p>
          <a:p>
            <a:pPr lvl="1">
              <a:lnSpc>
                <a:spcPct val="130000"/>
              </a:lnSpc>
              <a:spcBef>
                <a:spcPts val="0"/>
              </a:spcBef>
            </a:pPr>
            <a:r>
              <a:rPr lang="en-GB" sz="2200" dirty="0"/>
              <a:t>Difficulty to correctly dating the pregnancy in the first trimester</a:t>
            </a:r>
          </a:p>
          <a:p>
            <a:pPr lvl="1">
              <a:lnSpc>
                <a:spcPct val="130000"/>
              </a:lnSpc>
              <a:spcBef>
                <a:spcPts val="0"/>
              </a:spcBef>
            </a:pPr>
            <a:r>
              <a:rPr lang="en-GB" sz="2200" dirty="0"/>
              <a:t>If using DTG during pregnancy and switching afterwards how to ensure that the switching happen before new pregnancy</a:t>
            </a:r>
          </a:p>
          <a:p>
            <a:pPr lvl="1">
              <a:lnSpc>
                <a:spcPct val="130000"/>
              </a:lnSpc>
              <a:spcBef>
                <a:spcPts val="0"/>
              </a:spcBef>
            </a:pPr>
            <a:r>
              <a:rPr lang="en-GB" sz="2200" dirty="0"/>
              <a:t>Most countries chose EFV for PW: what about women identified late in pregnancy when DTG could give the higher benefit?</a:t>
            </a:r>
          </a:p>
          <a:p>
            <a:pPr>
              <a:lnSpc>
                <a:spcPct val="130000"/>
              </a:lnSpc>
              <a:spcBef>
                <a:spcPts val="0"/>
              </a:spcBef>
            </a:pPr>
            <a:r>
              <a:rPr lang="en-GB" sz="2200" b="1" dirty="0"/>
              <a:t>Adolescents girls: </a:t>
            </a:r>
          </a:p>
          <a:p>
            <a:pPr lvl="1">
              <a:lnSpc>
                <a:spcPct val="130000"/>
              </a:lnSpc>
              <a:spcBef>
                <a:spcPts val="0"/>
              </a:spcBef>
            </a:pPr>
            <a:r>
              <a:rPr lang="en-GB" sz="2200" dirty="0"/>
              <a:t>Group with higher risk of low adherence and low viral suppression</a:t>
            </a:r>
          </a:p>
          <a:p>
            <a:pPr lvl="1">
              <a:lnSpc>
                <a:spcPct val="130000"/>
              </a:lnSpc>
              <a:spcBef>
                <a:spcPts val="0"/>
              </a:spcBef>
            </a:pPr>
            <a:r>
              <a:rPr lang="en-GB" sz="2200" dirty="0"/>
              <a:t>Group at higher risk of unplanned pregnancies and lower uptake of contraception</a:t>
            </a:r>
          </a:p>
        </p:txBody>
      </p:sp>
    </p:spTree>
    <p:extLst>
      <p:ext uri="{BB962C8B-B14F-4D97-AF65-F5344CB8AC3E}">
        <p14:creationId xmlns:p14="http://schemas.microsoft.com/office/powerpoint/2010/main" val="326197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0383161"/>
              </p:ext>
            </p:extLst>
          </p:nvPr>
        </p:nvGraphicFramePr>
        <p:xfrm>
          <a:off x="447137" y="807305"/>
          <a:ext cx="11137237" cy="4508455"/>
        </p:xfrm>
        <a:graphic>
          <a:graphicData uri="http://schemas.openxmlformats.org/drawingml/2006/table">
            <a:tbl>
              <a:tblPr firstRow="1" bandRow="1">
                <a:tableStyleId>{5C22544A-7EE6-4342-B048-85BDC9FD1C3A}</a:tableStyleId>
              </a:tblPr>
              <a:tblGrid>
                <a:gridCol w="1728193"/>
                <a:gridCol w="3936437"/>
                <a:gridCol w="1920213"/>
                <a:gridCol w="1632181"/>
                <a:gridCol w="1920213"/>
              </a:tblGrid>
              <a:tr h="388640">
                <a:tc>
                  <a:txBody>
                    <a:bodyPr/>
                    <a:lstStyle/>
                    <a:p>
                      <a:r>
                        <a:rPr lang="en-US" sz="1800" b="1" dirty="0" smtClean="0">
                          <a:latin typeface="+mn-lt"/>
                        </a:rPr>
                        <a:t>ART history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Clinical</a:t>
                      </a:r>
                      <a:r>
                        <a:rPr lang="en-US" sz="1800" b="1" baseline="0" dirty="0" smtClean="0">
                          <a:latin typeface="+mn-lt"/>
                        </a:rPr>
                        <a:t> scenarios</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DHHS</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BHIVA</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WHO</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42">
                <a:tc rowSpan="4">
                  <a:txBody>
                    <a:bodyPr/>
                    <a:lstStyle/>
                    <a:p>
                      <a:pPr algn="ctr"/>
                      <a:r>
                        <a:rPr lang="en-US" sz="1800" b="1" dirty="0" smtClean="0">
                          <a:latin typeface="+mn-lt"/>
                        </a:rPr>
                        <a:t>ART naive or on using a non-DTG containing regimen</a:t>
                      </a:r>
                      <a:endParaRPr lang="en-US" sz="1800" b="1" dirty="0">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latin typeface="+mn-lt"/>
                        </a:rPr>
                        <a:t>Early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3428">
                <a:tc vMerge="1">
                  <a:txBody>
                    <a:bodyPr/>
                    <a:lstStyle/>
                    <a:p>
                      <a:endParaRPr lang="en-US"/>
                    </a:p>
                  </a:txBody>
                  <a:tcPr/>
                </a:tc>
                <a:tc>
                  <a:txBody>
                    <a:bodyPr/>
                    <a:lstStyle/>
                    <a:p>
                      <a:r>
                        <a:rPr lang="en-US" sz="1800" b="1" dirty="0" smtClean="0">
                          <a:latin typeface="+mn-lt"/>
                        </a:rPr>
                        <a:t>Late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0019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 age potential, not</a:t>
                      </a:r>
                      <a:r>
                        <a:rPr lang="en-US" sz="1800" b="1" baseline="0" dirty="0" smtClean="0">
                          <a:latin typeface="+mn-lt"/>
                        </a:rPr>
                        <a:t> </a:t>
                      </a:r>
                      <a:r>
                        <a:rPr lang="en-US" sz="1800" b="1" dirty="0" smtClean="0">
                          <a:latin typeface="+mn-lt"/>
                        </a:rPr>
                        <a:t>using contraception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0019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a:t>
                      </a:r>
                      <a:r>
                        <a:rPr lang="en-US" sz="1800" b="1" baseline="0" dirty="0" smtClean="0">
                          <a:latin typeface="+mn-lt"/>
                        </a:rPr>
                        <a:t> age potential, using effective/consistent contraception</a:t>
                      </a:r>
                      <a:endParaRPr lang="en-US" sz="1800" b="1" dirty="0" smtClean="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85238">
                <a:tc rowSpan="4">
                  <a:txBody>
                    <a:bodyPr/>
                    <a:lstStyle/>
                    <a:p>
                      <a:pPr algn="ctr"/>
                      <a:r>
                        <a:rPr lang="en-US" sz="1800" b="1" dirty="0" smtClean="0">
                          <a:latin typeface="+mn-lt"/>
                        </a:rPr>
                        <a:t>On DTG containing regimen</a:t>
                      </a:r>
                      <a:endParaRPr lang="en-US" sz="1800" b="1" dirty="0">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latin typeface="+mn-lt"/>
                        </a:rPr>
                        <a:t>Early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62215">
                <a:tc vMerge="1">
                  <a:txBody>
                    <a:bodyPr/>
                    <a:lstStyle/>
                    <a:p>
                      <a:endParaRPr lang="en-US"/>
                    </a:p>
                  </a:txBody>
                  <a:tcPr/>
                </a:tc>
                <a:tc>
                  <a:txBody>
                    <a:bodyPr/>
                    <a:lstStyle/>
                    <a:p>
                      <a:r>
                        <a:rPr lang="en-US" sz="1800" b="1" dirty="0" smtClean="0">
                          <a:latin typeface="+mn-lt"/>
                        </a:rPr>
                        <a:t>Late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3110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 age potential , not</a:t>
                      </a:r>
                      <a:r>
                        <a:rPr lang="en-US" sz="1800" b="1" baseline="0" dirty="0" smtClean="0">
                          <a:latin typeface="+mn-lt"/>
                        </a:rPr>
                        <a:t> </a:t>
                      </a:r>
                      <a:r>
                        <a:rPr lang="en-US" sz="1800" b="1" dirty="0" smtClean="0">
                          <a:latin typeface="+mn-lt"/>
                        </a:rPr>
                        <a:t>using contraception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28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a:t>
                      </a:r>
                      <a:r>
                        <a:rPr lang="en-US" sz="1800" b="1" baseline="0" dirty="0" smtClean="0">
                          <a:latin typeface="+mn-lt"/>
                        </a:rPr>
                        <a:t> age potential, using contraception</a:t>
                      </a:r>
                      <a:endParaRPr lang="en-US" sz="1800" b="1" dirty="0" smtClean="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5" name="TextBox 4"/>
          <p:cNvSpPr txBox="1"/>
          <p:nvPr/>
        </p:nvSpPr>
        <p:spPr>
          <a:xfrm>
            <a:off x="1103445" y="5982873"/>
            <a:ext cx="2602539" cy="523220"/>
          </a:xfrm>
          <a:prstGeom prst="rect">
            <a:avLst/>
          </a:prstGeom>
          <a:noFill/>
        </p:spPr>
        <p:txBody>
          <a:bodyPr wrap="square" rtlCol="0">
            <a:spAutoFit/>
          </a:bodyPr>
          <a:lstStyle/>
          <a:p>
            <a:r>
              <a:rPr lang="en-US" sz="1400" dirty="0" smtClean="0"/>
              <a:t>Do not initiate DTG/ switch to other effective options</a:t>
            </a:r>
            <a:endParaRPr lang="en-US" sz="1400" dirty="0"/>
          </a:p>
        </p:txBody>
      </p:sp>
      <p:sp>
        <p:nvSpPr>
          <p:cNvPr id="6" name="TextBox 5"/>
          <p:cNvSpPr txBox="1"/>
          <p:nvPr/>
        </p:nvSpPr>
        <p:spPr>
          <a:xfrm>
            <a:off x="4160937" y="5999624"/>
            <a:ext cx="2976331" cy="523220"/>
          </a:xfrm>
          <a:prstGeom prst="rect">
            <a:avLst/>
          </a:prstGeom>
          <a:noFill/>
        </p:spPr>
        <p:txBody>
          <a:bodyPr wrap="square" rtlCol="0">
            <a:spAutoFit/>
          </a:bodyPr>
          <a:lstStyle/>
          <a:p>
            <a:r>
              <a:rPr lang="en-US" sz="1400" dirty="0" smtClean="0"/>
              <a:t>Initiate /continue to DTG or switch to other effective  options </a:t>
            </a:r>
            <a:endParaRPr lang="en-US" sz="1400" dirty="0"/>
          </a:p>
        </p:txBody>
      </p:sp>
      <p:sp>
        <p:nvSpPr>
          <p:cNvPr id="7" name="TextBox 6"/>
          <p:cNvSpPr txBox="1"/>
          <p:nvPr/>
        </p:nvSpPr>
        <p:spPr>
          <a:xfrm>
            <a:off x="7860433" y="6107495"/>
            <a:ext cx="2890571" cy="307777"/>
          </a:xfrm>
          <a:prstGeom prst="rect">
            <a:avLst/>
          </a:prstGeom>
          <a:noFill/>
        </p:spPr>
        <p:txBody>
          <a:bodyPr wrap="square" rtlCol="0">
            <a:spAutoFit/>
          </a:bodyPr>
          <a:lstStyle/>
          <a:p>
            <a:r>
              <a:rPr lang="en-US" sz="1400" dirty="0" smtClean="0"/>
              <a:t>initiate/ switch to DTG</a:t>
            </a:r>
            <a:endParaRPr lang="en-US" sz="1400" dirty="0"/>
          </a:p>
        </p:txBody>
      </p:sp>
      <p:sp>
        <p:nvSpPr>
          <p:cNvPr id="8" name="Rectangle 7"/>
          <p:cNvSpPr/>
          <p:nvPr/>
        </p:nvSpPr>
        <p:spPr>
          <a:xfrm>
            <a:off x="623393" y="6071912"/>
            <a:ext cx="384043" cy="2742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05985" y="6099530"/>
            <a:ext cx="384043" cy="2742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35969" y="6124092"/>
            <a:ext cx="384043" cy="2742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117" y="5446979"/>
            <a:ext cx="10859456" cy="523220"/>
          </a:xfrm>
          <a:prstGeom prst="rect">
            <a:avLst/>
          </a:prstGeom>
        </p:spPr>
        <p:txBody>
          <a:bodyPr wrap="square">
            <a:spAutoFit/>
          </a:bodyPr>
          <a:lstStyle/>
          <a:p>
            <a:r>
              <a:rPr lang="en-US" sz="1400" dirty="0"/>
              <a:t>* The definition of early pregnancy period varies in different guidelines.  DHHS: &lt; 8 weeks from LMP; BHIVA : 1</a:t>
            </a:r>
            <a:r>
              <a:rPr lang="en-US" sz="1400" baseline="30000" dirty="0"/>
              <a:t>st</a:t>
            </a:r>
            <a:r>
              <a:rPr lang="en-US" sz="1400" dirty="0"/>
              <a:t> trimester; WHO: </a:t>
            </a:r>
            <a:r>
              <a:rPr lang="en-US" sz="1400" dirty="0" smtClean="0"/>
              <a:t>&lt; up to 8 </a:t>
            </a:r>
            <a:r>
              <a:rPr lang="en-US" sz="1400" dirty="0"/>
              <a:t>weeks from conception.</a:t>
            </a:r>
          </a:p>
        </p:txBody>
      </p:sp>
      <p:sp>
        <p:nvSpPr>
          <p:cNvPr id="11" name="TextBox 10"/>
          <p:cNvSpPr txBox="1"/>
          <p:nvPr/>
        </p:nvSpPr>
        <p:spPr>
          <a:xfrm>
            <a:off x="623393" y="126123"/>
            <a:ext cx="10270579" cy="523220"/>
          </a:xfrm>
          <a:prstGeom prst="rect">
            <a:avLst/>
          </a:prstGeom>
          <a:noFill/>
        </p:spPr>
        <p:txBody>
          <a:bodyPr wrap="square" rtlCol="0">
            <a:spAutoFit/>
          </a:bodyPr>
          <a:lstStyle/>
          <a:p>
            <a:r>
              <a:rPr lang="en-GB" sz="2800" b="1" dirty="0" smtClean="0">
                <a:solidFill>
                  <a:srgbClr val="0070C0"/>
                </a:solidFill>
              </a:rPr>
              <a:t>Approach to use of DTG across different guidelines making bodies</a:t>
            </a:r>
            <a:endParaRPr lang="en-US" sz="2800" b="1" dirty="0">
              <a:solidFill>
                <a:srgbClr val="0070C0"/>
              </a:solidFill>
            </a:endParaRPr>
          </a:p>
        </p:txBody>
      </p:sp>
      <p:sp>
        <p:nvSpPr>
          <p:cNvPr id="3" name="Rectangle 2"/>
          <p:cNvSpPr/>
          <p:nvPr/>
        </p:nvSpPr>
        <p:spPr>
          <a:xfrm>
            <a:off x="9669550" y="649343"/>
            <a:ext cx="2024219" cy="505924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63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p14="http://schemas.microsoft.com/office/powerpoint/2010/main" val="772386084"/>
              </p:ext>
            </p:extLst>
          </p:nvPr>
        </p:nvGraphicFramePr>
        <p:xfrm>
          <a:off x="204951" y="2204885"/>
          <a:ext cx="11650718" cy="2928281"/>
        </p:xfrm>
        <a:graphic>
          <a:graphicData uri="http://schemas.openxmlformats.org/drawingml/2006/table">
            <a:tbl>
              <a:tblPr firstRow="1" bandRow="1">
                <a:tableStyleId>{5C22544A-7EE6-4342-B048-85BDC9FD1C3A}</a:tableStyleId>
              </a:tblPr>
              <a:tblGrid>
                <a:gridCol w="1608083">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961697">
                  <a:extLst>
                    <a:ext uri="{9D8B030D-6E8A-4147-A177-3AD203B41FA5}">
                      <a16:colId xmlns="" xmlns:a16="http://schemas.microsoft.com/office/drawing/2014/main" val="20002"/>
                    </a:ext>
                  </a:extLst>
                </a:gridCol>
                <a:gridCol w="898635">
                  <a:extLst>
                    <a:ext uri="{9D8B030D-6E8A-4147-A177-3AD203B41FA5}">
                      <a16:colId xmlns="" xmlns:a16="http://schemas.microsoft.com/office/drawing/2014/main" val="20003"/>
                    </a:ext>
                  </a:extLst>
                </a:gridCol>
                <a:gridCol w="851337">
                  <a:extLst>
                    <a:ext uri="{9D8B030D-6E8A-4147-A177-3AD203B41FA5}">
                      <a16:colId xmlns="" xmlns:a16="http://schemas.microsoft.com/office/drawing/2014/main" val="20004"/>
                    </a:ext>
                  </a:extLst>
                </a:gridCol>
                <a:gridCol w="756745">
                  <a:extLst>
                    <a:ext uri="{9D8B030D-6E8A-4147-A177-3AD203B41FA5}">
                      <a16:colId xmlns="" xmlns:a16="http://schemas.microsoft.com/office/drawing/2014/main" val="20005"/>
                    </a:ext>
                  </a:extLst>
                </a:gridCol>
                <a:gridCol w="725214">
                  <a:extLst>
                    <a:ext uri="{9D8B030D-6E8A-4147-A177-3AD203B41FA5}">
                      <a16:colId xmlns="" xmlns:a16="http://schemas.microsoft.com/office/drawing/2014/main" val="20006"/>
                    </a:ext>
                  </a:extLst>
                </a:gridCol>
                <a:gridCol w="646386">
                  <a:extLst>
                    <a:ext uri="{9D8B030D-6E8A-4147-A177-3AD203B41FA5}">
                      <a16:colId xmlns="" xmlns:a16="http://schemas.microsoft.com/office/drawing/2014/main" val="20007"/>
                    </a:ext>
                  </a:extLst>
                </a:gridCol>
                <a:gridCol w="725214">
                  <a:extLst>
                    <a:ext uri="{9D8B030D-6E8A-4147-A177-3AD203B41FA5}">
                      <a16:colId xmlns="" xmlns:a16="http://schemas.microsoft.com/office/drawing/2014/main" val="20008"/>
                    </a:ext>
                  </a:extLst>
                </a:gridCol>
                <a:gridCol w="592606">
                  <a:extLst>
                    <a:ext uri="{9D8B030D-6E8A-4147-A177-3AD203B41FA5}">
                      <a16:colId xmlns="" xmlns:a16="http://schemas.microsoft.com/office/drawing/2014/main" val="20009"/>
                    </a:ext>
                  </a:extLst>
                </a:gridCol>
                <a:gridCol w="730419">
                  <a:extLst>
                    <a:ext uri="{9D8B030D-6E8A-4147-A177-3AD203B41FA5}">
                      <a16:colId xmlns="" xmlns:a16="http://schemas.microsoft.com/office/drawing/2014/main" val="20010"/>
                    </a:ext>
                  </a:extLst>
                </a:gridCol>
                <a:gridCol w="789554">
                  <a:extLst>
                    <a:ext uri="{9D8B030D-6E8A-4147-A177-3AD203B41FA5}">
                      <a16:colId xmlns="" xmlns:a16="http://schemas.microsoft.com/office/drawing/2014/main" val="20011"/>
                    </a:ext>
                  </a:extLst>
                </a:gridCol>
                <a:gridCol w="709449">
                  <a:extLst>
                    <a:ext uri="{9D8B030D-6E8A-4147-A177-3AD203B41FA5}">
                      <a16:colId xmlns="" xmlns:a16="http://schemas.microsoft.com/office/drawing/2014/main" val="20012"/>
                    </a:ext>
                  </a:extLst>
                </a:gridCol>
                <a:gridCol w="740979">
                  <a:extLst>
                    <a:ext uri="{9D8B030D-6E8A-4147-A177-3AD203B41FA5}">
                      <a16:colId xmlns="" xmlns:a16="http://schemas.microsoft.com/office/drawing/2014/main" val="20013"/>
                    </a:ext>
                  </a:extLst>
                </a:gridCol>
              </a:tblGrid>
              <a:tr h="551215">
                <a:tc rowSpan="2">
                  <a:txBody>
                    <a:bodyPr/>
                    <a:lstStyle/>
                    <a:p>
                      <a:pPr algn="ctr"/>
                      <a:r>
                        <a:rPr lang="en-GB" sz="2000" dirty="0">
                          <a:latin typeface="+mn-lt"/>
                          <a:cs typeface="Arial"/>
                        </a:rPr>
                        <a:t>GUIDELINES</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gridSpan="4">
                  <a:txBody>
                    <a:bodyPr/>
                    <a:lstStyle/>
                    <a:p>
                      <a:pPr algn="ctr"/>
                      <a:r>
                        <a:rPr lang="en-GB" sz="2000" dirty="0">
                          <a:latin typeface="+mn-lt"/>
                          <a:cs typeface="Arial"/>
                        </a:rPr>
                        <a:t>NRTI BACKBONE</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696"/>
                    </a:solidFill>
                  </a:tcPr>
                </a:tc>
                <a:tc hMerge="1">
                  <a:txBody>
                    <a:bodyPr/>
                    <a:lstStyle/>
                    <a:p>
                      <a:endParaRPr lang="en-GB"/>
                    </a:p>
                  </a:txBody>
                  <a:tcPr/>
                </a:tc>
                <a:tc hMerge="1">
                  <a:txBody>
                    <a:bodyPr/>
                    <a:lstStyle/>
                    <a:p>
                      <a:pPr algn="ctr"/>
                      <a:endParaRPr lang="en-GB" sz="900" dirty="0"/>
                    </a:p>
                  </a:txBody>
                  <a:tcPr anchor="ctr"/>
                </a:tc>
                <a:tc hMerge="1">
                  <a:txBody>
                    <a:bodyPr/>
                    <a:lstStyle/>
                    <a:p>
                      <a:pPr algn="ctr"/>
                      <a:endParaRPr lang="en-GB" sz="900" dirty="0"/>
                    </a:p>
                  </a:txBody>
                  <a:tcPr anchor="ctr"/>
                </a:tc>
                <a:tc gridSpan="3">
                  <a:txBody>
                    <a:bodyPr/>
                    <a:lstStyle/>
                    <a:p>
                      <a:pPr algn="ctr"/>
                      <a:r>
                        <a:rPr lang="en-GB" sz="2000" dirty="0">
                          <a:latin typeface="+mn-lt"/>
                          <a:cs typeface="Arial"/>
                        </a:rPr>
                        <a:t>NNRTI</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696"/>
                    </a:solidFill>
                  </a:tcPr>
                </a:tc>
                <a:tc hMerge="1">
                  <a:txBody>
                    <a:bodyPr/>
                    <a:lstStyle/>
                    <a:p>
                      <a:pPr algn="ctr"/>
                      <a:endParaRPr lang="en-GB" sz="1000" dirty="0"/>
                    </a:p>
                  </a:txBody>
                  <a:tcPr anchor="ctr"/>
                </a:tc>
                <a:tc hMerge="1">
                  <a:txBody>
                    <a:bodyPr/>
                    <a:lstStyle/>
                    <a:p>
                      <a:pPr algn="ctr"/>
                      <a:endParaRPr lang="en-GB" sz="1000" dirty="0"/>
                    </a:p>
                  </a:txBody>
                  <a:tcPr anchor="ctr"/>
                </a:tc>
                <a:tc gridSpan="3">
                  <a:txBody>
                    <a:bodyPr/>
                    <a:lstStyle/>
                    <a:p>
                      <a:pPr algn="ctr"/>
                      <a:r>
                        <a:rPr lang="en-GB" sz="2000" dirty="0">
                          <a:latin typeface="+mn-lt"/>
                          <a:cs typeface="Arial"/>
                        </a:rPr>
                        <a:t>INSTI</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696"/>
                    </a:solidFill>
                  </a:tcPr>
                </a:tc>
                <a:tc hMerge="1">
                  <a:txBody>
                    <a:bodyPr/>
                    <a:lstStyle/>
                    <a:p>
                      <a:pPr algn="ctr"/>
                      <a:endParaRPr lang="en-GB" sz="1000" dirty="0"/>
                    </a:p>
                  </a:txBody>
                  <a:tcPr anchor="ctr"/>
                </a:tc>
                <a:tc hMerge="1">
                  <a:txBody>
                    <a:bodyPr/>
                    <a:lstStyle/>
                    <a:p>
                      <a:pPr algn="ctr"/>
                      <a:endParaRPr lang="en-GB" sz="1000" dirty="0"/>
                    </a:p>
                  </a:txBody>
                  <a:tcPr anchor="ctr"/>
                </a:tc>
                <a:tc gridSpan="3">
                  <a:txBody>
                    <a:bodyPr/>
                    <a:lstStyle/>
                    <a:p>
                      <a:pPr algn="ctr"/>
                      <a:r>
                        <a:rPr lang="en-GB" sz="2000" dirty="0">
                          <a:latin typeface="+mn-lt"/>
                          <a:cs typeface="Arial"/>
                        </a:rPr>
                        <a:t>PI</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696"/>
                    </a:solidFill>
                  </a:tcPr>
                </a:tc>
                <a:tc hMerge="1">
                  <a:txBody>
                    <a:bodyPr/>
                    <a:lstStyle/>
                    <a:p>
                      <a:pPr algn="ctr"/>
                      <a:endParaRPr lang="en-GB" sz="1000" dirty="0"/>
                    </a:p>
                  </a:txBody>
                  <a:tcPr anchor="ctr"/>
                </a:tc>
                <a:tc hMerge="1">
                  <a:txBody>
                    <a:bodyPr/>
                    <a:lstStyle/>
                    <a:p>
                      <a:pPr algn="ctr"/>
                      <a:endParaRPr lang="en-GB" sz="1100" dirty="0"/>
                    </a:p>
                  </a:txBody>
                  <a:tcPr anchor="ctr"/>
                </a:tc>
                <a:extLst>
                  <a:ext uri="{0D108BD9-81ED-4DB2-BD59-A6C34878D82A}">
                    <a16:rowId xmlns="" xmlns:a16="http://schemas.microsoft.com/office/drawing/2014/main" val="10000"/>
                  </a:ext>
                </a:extLst>
              </a:tr>
              <a:tr h="382402">
                <a:tc vMerge="1">
                  <a:txBody>
                    <a:bodyPr/>
                    <a:lstStyle/>
                    <a:p>
                      <a:endParaRPr lang="en-GB" sz="1200" dirty="0"/>
                    </a:p>
                  </a:txBody>
                  <a:tcPr anchor="ctr"/>
                </a:tc>
                <a:tc>
                  <a:txBody>
                    <a:bodyPr/>
                    <a:lstStyle/>
                    <a:p>
                      <a:pPr algn="ctr"/>
                      <a:r>
                        <a:rPr lang="en-GB" sz="1400" b="1" dirty="0">
                          <a:latin typeface="Arial Narrow" panose="020B0606020202030204" pitchFamily="34" charset="0"/>
                        </a:rPr>
                        <a:t>TAF/XTC</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TDF/XTC</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ABC/3TC</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AZT/3TC</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EFV</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NVP</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RIL</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smtClean="0">
                          <a:latin typeface="Arial Narrow" panose="020B0606020202030204" pitchFamily="34" charset="0"/>
                        </a:rPr>
                        <a:t>DTG*</a:t>
                      </a:r>
                      <a:endParaRPr lang="en-GB" sz="1400" b="1" dirty="0">
                        <a:latin typeface="Arial Narrow" panose="020B0606020202030204" pitchFamily="34" charset="0"/>
                      </a:endParaRP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smtClean="0">
                          <a:latin typeface="Arial Narrow" panose="020B0606020202030204" pitchFamily="34" charset="0"/>
                        </a:rPr>
                        <a:t>EVG</a:t>
                      </a:r>
                      <a:endParaRPr lang="en-GB" sz="1400" b="1" dirty="0">
                        <a:latin typeface="Arial Narrow" panose="020B0606020202030204" pitchFamily="34" charset="0"/>
                      </a:endParaRP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a:latin typeface="Arial Narrow" panose="020B0606020202030204" pitchFamily="34" charset="0"/>
                        </a:rPr>
                        <a:t>RAL</a:t>
                      </a: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smtClean="0">
                          <a:latin typeface="Arial Narrow" panose="020B0606020202030204" pitchFamily="34" charset="0"/>
                        </a:rPr>
                        <a:t>ATV</a:t>
                      </a:r>
                      <a:endParaRPr lang="en-GB" sz="1400" b="1" dirty="0">
                        <a:latin typeface="Arial Narrow" panose="020B0606020202030204" pitchFamily="34" charset="0"/>
                      </a:endParaRP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smtClean="0">
                          <a:latin typeface="Arial Narrow" panose="020B0606020202030204" pitchFamily="34" charset="0"/>
                        </a:rPr>
                        <a:t>DRV</a:t>
                      </a:r>
                      <a:endParaRPr lang="en-GB" sz="1400" b="1" dirty="0">
                        <a:latin typeface="Arial Narrow" panose="020B0606020202030204" pitchFamily="34" charset="0"/>
                      </a:endParaRP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b="1" dirty="0" smtClean="0">
                          <a:latin typeface="Arial Narrow" panose="020B0606020202030204" pitchFamily="34" charset="0"/>
                        </a:rPr>
                        <a:t>LPV</a:t>
                      </a:r>
                      <a:endParaRPr lang="en-GB" sz="1400" b="1" dirty="0">
                        <a:latin typeface="Arial Narrow" panose="020B0606020202030204" pitchFamily="34" charset="0"/>
                      </a:endParaRPr>
                    </a:p>
                  </a:txBody>
                  <a:tcPr marL="111988" marR="111988" marT="55993" marB="55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664888">
                <a:tc>
                  <a:txBody>
                    <a:bodyPr/>
                    <a:lstStyle/>
                    <a:p>
                      <a:r>
                        <a:rPr lang="en-GB" sz="2000" b="1" dirty="0" smtClean="0">
                          <a:latin typeface="+mn-lt"/>
                        </a:rPr>
                        <a:t>EACS </a:t>
                      </a:r>
                      <a:r>
                        <a:rPr lang="en-GB" sz="2000" b="1" dirty="0">
                          <a:latin typeface="+mn-lt"/>
                        </a:rPr>
                        <a:t>(</a:t>
                      </a:r>
                      <a:r>
                        <a:rPr lang="en-GB" sz="2000" b="1" dirty="0" smtClean="0">
                          <a:latin typeface="+mn-lt"/>
                        </a:rPr>
                        <a:t>2017)</a:t>
                      </a:r>
                      <a:endParaRPr lang="en-GB" sz="2000" b="1"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3"/>
                  </a:ext>
                </a:extLst>
              </a:tr>
              <a:tr h="664888">
                <a:tc>
                  <a:txBody>
                    <a:bodyPr/>
                    <a:lstStyle/>
                    <a:p>
                      <a:r>
                        <a:rPr lang="en-GB" sz="2000" b="1" dirty="0" smtClean="0">
                          <a:latin typeface="+mn-lt"/>
                        </a:rPr>
                        <a:t>DHHS</a:t>
                      </a:r>
                      <a:r>
                        <a:rPr lang="en-GB" sz="2000" b="1" baseline="0" dirty="0" smtClean="0">
                          <a:latin typeface="+mn-lt"/>
                        </a:rPr>
                        <a:t> (</a:t>
                      </a:r>
                      <a:r>
                        <a:rPr lang="en-GB" sz="2000" b="1" dirty="0" smtClean="0">
                          <a:latin typeface="+mn-lt"/>
                        </a:rPr>
                        <a:t>2018)</a:t>
                      </a:r>
                      <a:endParaRPr lang="en-GB" sz="2000" b="1"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4"/>
                  </a:ext>
                </a:extLst>
              </a:tr>
              <a:tr h="664888">
                <a:tc>
                  <a:txBody>
                    <a:bodyPr/>
                    <a:lstStyle/>
                    <a:p>
                      <a:r>
                        <a:rPr lang="en-GB" sz="2000" b="1" dirty="0">
                          <a:latin typeface="+mn-lt"/>
                        </a:rPr>
                        <a:t>WHO (</a:t>
                      </a:r>
                      <a:r>
                        <a:rPr lang="en-GB" sz="2000" b="1" dirty="0" smtClean="0">
                          <a:latin typeface="+mn-lt"/>
                        </a:rPr>
                        <a:t>2018)</a:t>
                      </a:r>
                      <a:endParaRPr lang="en-GB" sz="2000" b="1"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600" dirty="0">
                        <a:solidFill>
                          <a:srgbClr val="92D050"/>
                        </a:solidFill>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solidFill>
                          <a:srgbClr val="92D050"/>
                        </a:solidFill>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1600" dirty="0">
                        <a:solidFill>
                          <a:srgbClr val="92D050"/>
                        </a:solidFill>
                        <a:latin typeface="+mn-lt"/>
                      </a:endParaRPr>
                    </a:p>
                  </a:txBody>
                  <a:tcPr marL="111988" marR="111988" marT="55993" marB="559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5"/>
                  </a:ext>
                </a:extLst>
              </a:tr>
            </a:tbl>
          </a:graphicData>
        </a:graphic>
      </p:graphicFrame>
      <p:sp>
        <p:nvSpPr>
          <p:cNvPr id="9" name="Rectangle 8"/>
          <p:cNvSpPr/>
          <p:nvPr/>
        </p:nvSpPr>
        <p:spPr>
          <a:xfrm>
            <a:off x="646196" y="5578411"/>
            <a:ext cx="288032" cy="316836"/>
          </a:xfrm>
          <a:prstGeom prst="rect">
            <a:avLst/>
          </a:prstGeom>
          <a:solidFill>
            <a:srgbClr val="92D050"/>
          </a:solidFill>
          <a:ln w="3175"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61947" y="5578411"/>
            <a:ext cx="288032" cy="316836"/>
          </a:xfrm>
          <a:prstGeom prst="rect">
            <a:avLst/>
          </a:prstGeom>
          <a:solidFill>
            <a:srgbClr val="FFFF00"/>
          </a:solidFill>
          <a:ln w="3175"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994252" y="5578411"/>
            <a:ext cx="288032" cy="316836"/>
          </a:xfrm>
          <a:prstGeom prst="rect">
            <a:avLst/>
          </a:prstGeom>
          <a:solidFill>
            <a:srgbClr val="FF0000"/>
          </a:solidFill>
          <a:ln w="3175"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47959" y="5548952"/>
            <a:ext cx="1628173" cy="384721"/>
          </a:xfrm>
          <a:prstGeom prst="rect">
            <a:avLst/>
          </a:prstGeom>
          <a:noFill/>
          <a:ln>
            <a:noFill/>
          </a:ln>
        </p:spPr>
        <p:txBody>
          <a:bodyPr wrap="square" rtlCol="0">
            <a:spAutoFit/>
          </a:bodyPr>
          <a:lstStyle/>
          <a:p>
            <a:r>
              <a:rPr lang="en-GB" dirty="0"/>
              <a:t>preferred</a:t>
            </a:r>
          </a:p>
        </p:txBody>
      </p:sp>
      <p:sp>
        <p:nvSpPr>
          <p:cNvPr id="13" name="TextBox 12"/>
          <p:cNvSpPr txBox="1"/>
          <p:nvPr/>
        </p:nvSpPr>
        <p:spPr>
          <a:xfrm>
            <a:off x="3117787" y="5544192"/>
            <a:ext cx="1608380" cy="384721"/>
          </a:xfrm>
          <a:prstGeom prst="rect">
            <a:avLst/>
          </a:prstGeom>
          <a:noFill/>
        </p:spPr>
        <p:txBody>
          <a:bodyPr wrap="square" rtlCol="0">
            <a:spAutoFit/>
          </a:bodyPr>
          <a:lstStyle/>
          <a:p>
            <a:r>
              <a:rPr lang="en-GB" dirty="0"/>
              <a:t>alternative</a:t>
            </a:r>
          </a:p>
        </p:txBody>
      </p:sp>
      <p:sp>
        <p:nvSpPr>
          <p:cNvPr id="14" name="TextBox 13"/>
          <p:cNvSpPr txBox="1"/>
          <p:nvPr/>
        </p:nvSpPr>
        <p:spPr>
          <a:xfrm>
            <a:off x="5282284" y="5544289"/>
            <a:ext cx="6005909" cy="384721"/>
          </a:xfrm>
          <a:prstGeom prst="rect">
            <a:avLst/>
          </a:prstGeom>
          <a:noFill/>
        </p:spPr>
        <p:txBody>
          <a:bodyPr wrap="square" rtlCol="0">
            <a:spAutoFit/>
          </a:bodyPr>
          <a:lstStyle/>
          <a:p>
            <a:r>
              <a:rPr lang="en-GB" dirty="0"/>
              <a:t>not </a:t>
            </a:r>
            <a:r>
              <a:rPr lang="en-GB" dirty="0" smtClean="0"/>
              <a:t>recommended/use in special </a:t>
            </a:r>
            <a:r>
              <a:rPr lang="en-GB" dirty="0"/>
              <a:t>situations</a:t>
            </a:r>
          </a:p>
        </p:txBody>
      </p:sp>
      <p:sp>
        <p:nvSpPr>
          <p:cNvPr id="15" name="Title 1"/>
          <p:cNvSpPr txBox="1">
            <a:spLocks/>
          </p:cNvSpPr>
          <p:nvPr/>
        </p:nvSpPr>
        <p:spPr>
          <a:xfrm>
            <a:off x="283337" y="489717"/>
            <a:ext cx="11539211" cy="1283999"/>
          </a:xfrm>
          <a:prstGeom prst="rect">
            <a:avLst/>
          </a:prstGeom>
        </p:spPr>
        <p:txBody>
          <a:bodyPr vert="horz" lIns="77925" tIns="38963" rIns="77925" bIns="3896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70C0"/>
                </a:solidFill>
                <a:latin typeface="+mn-lt"/>
                <a:cs typeface="Arial"/>
              </a:rPr>
              <a:t>Comparing preferred and alternative 1</a:t>
            </a:r>
            <a:r>
              <a:rPr lang="en-GB" sz="3600" b="1" baseline="30000" dirty="0">
                <a:solidFill>
                  <a:srgbClr val="0070C0"/>
                </a:solidFill>
                <a:latin typeface="+mn-lt"/>
                <a:cs typeface="Arial"/>
              </a:rPr>
              <a:t>st</a:t>
            </a:r>
            <a:r>
              <a:rPr lang="en-GB" sz="3600" b="1" dirty="0">
                <a:solidFill>
                  <a:srgbClr val="0070C0"/>
                </a:solidFill>
                <a:latin typeface="+mn-lt"/>
                <a:cs typeface="Arial"/>
              </a:rPr>
              <a:t> line ART options in adults/adolescents with </a:t>
            </a:r>
            <a:r>
              <a:rPr lang="en-GB" sz="3600" b="1" dirty="0" smtClean="0">
                <a:solidFill>
                  <a:srgbClr val="0070C0"/>
                </a:solidFill>
                <a:latin typeface="+mn-lt"/>
                <a:cs typeface="Arial"/>
              </a:rPr>
              <a:t>HIV</a:t>
            </a:r>
            <a:endParaRPr lang="en-GB" sz="3600" b="1" dirty="0">
              <a:solidFill>
                <a:srgbClr val="0070C0"/>
              </a:solidFill>
              <a:latin typeface="+mn-lt"/>
              <a:cs typeface="Arial"/>
            </a:endParaRPr>
          </a:p>
          <a:p>
            <a:pPr>
              <a:lnSpc>
                <a:spcPct val="150000"/>
              </a:lnSpc>
            </a:pPr>
            <a:r>
              <a:rPr lang="en-GB" sz="2400" dirty="0" smtClean="0">
                <a:latin typeface="Arial"/>
                <a:cs typeface="Arial"/>
              </a:rPr>
              <a:t>DHHS</a:t>
            </a:r>
            <a:r>
              <a:rPr lang="en-GB" sz="2400" dirty="0">
                <a:latin typeface="Arial"/>
                <a:cs typeface="Arial"/>
              </a:rPr>
              <a:t>, EACS and WHO ART </a:t>
            </a:r>
            <a:r>
              <a:rPr lang="en-GB" sz="2400" dirty="0" smtClean="0">
                <a:latin typeface="Arial"/>
                <a:cs typeface="Arial"/>
              </a:rPr>
              <a:t>guidelines</a:t>
            </a:r>
            <a:endParaRPr lang="en-US" altLang="pt-BR" sz="2400" b="1" dirty="0">
              <a:latin typeface="Arial"/>
              <a:cs typeface="Arial"/>
            </a:endParaRPr>
          </a:p>
        </p:txBody>
      </p:sp>
      <p:sp>
        <p:nvSpPr>
          <p:cNvPr id="2" name="TextBox 1"/>
          <p:cNvSpPr txBox="1"/>
          <p:nvPr/>
        </p:nvSpPr>
        <p:spPr>
          <a:xfrm>
            <a:off x="283337" y="6075338"/>
            <a:ext cx="9370612" cy="646331"/>
          </a:xfrm>
          <a:prstGeom prst="rect">
            <a:avLst/>
          </a:prstGeom>
          <a:noFill/>
        </p:spPr>
        <p:txBody>
          <a:bodyPr wrap="square" rtlCol="0">
            <a:spAutoFit/>
          </a:bodyPr>
          <a:lstStyle/>
          <a:p>
            <a:r>
              <a:rPr lang="en-US" sz="1800" dirty="0" smtClean="0"/>
              <a:t>*  In childbearing age women and adolescent girls,  DTG should be used with consistent and reliable  contraception. </a:t>
            </a:r>
            <a:endParaRPr lang="en-US" sz="1800" dirty="0"/>
          </a:p>
        </p:txBody>
      </p:sp>
      <p:sp>
        <p:nvSpPr>
          <p:cNvPr id="3" name="Rectangle 2"/>
          <p:cNvSpPr/>
          <p:nvPr/>
        </p:nvSpPr>
        <p:spPr>
          <a:xfrm>
            <a:off x="7520157" y="2081048"/>
            <a:ext cx="772510" cy="32634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DB270BA0-A4F0-471E-80B0-5D04D82AA1F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0" y="6113334"/>
            <a:ext cx="2013857" cy="608335"/>
          </a:xfrm>
          <a:prstGeom prst="rect">
            <a:avLst/>
          </a:prstGeom>
        </p:spPr>
      </p:pic>
    </p:spTree>
    <p:extLst>
      <p:ext uri="{BB962C8B-B14F-4D97-AF65-F5344CB8AC3E}">
        <p14:creationId xmlns:p14="http://schemas.microsoft.com/office/powerpoint/2010/main" val="41591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4" y="476677"/>
            <a:ext cx="11329259" cy="732811"/>
          </a:xfrm>
        </p:spPr>
        <p:txBody>
          <a:bodyPr>
            <a:noAutofit/>
          </a:bodyPr>
          <a:lstStyle/>
          <a:p>
            <a:pPr algn="ctr"/>
            <a:r>
              <a:rPr lang="en-GB" sz="3400" b="1" dirty="0" smtClean="0">
                <a:solidFill>
                  <a:srgbClr val="0070C0"/>
                </a:solidFill>
                <a:latin typeface="+mn-lt"/>
              </a:rPr>
              <a:t>Comparative Safety </a:t>
            </a:r>
            <a:r>
              <a:rPr lang="en-GB" sz="3400" b="1" dirty="0">
                <a:solidFill>
                  <a:srgbClr val="0070C0"/>
                </a:solidFill>
                <a:latin typeface="+mn-lt"/>
              </a:rPr>
              <a:t>and Efficacy of </a:t>
            </a:r>
            <a:r>
              <a:rPr lang="en-GB" sz="3400" b="1" dirty="0" smtClean="0">
                <a:solidFill>
                  <a:srgbClr val="0070C0"/>
                </a:solidFill>
                <a:latin typeface="+mn-lt"/>
              </a:rPr>
              <a:t> DTG and LPV/r in 2</a:t>
            </a:r>
            <a:r>
              <a:rPr lang="en-GB" sz="3400" b="1" baseline="30000" dirty="0" smtClean="0">
                <a:solidFill>
                  <a:srgbClr val="0070C0"/>
                </a:solidFill>
                <a:latin typeface="+mn-lt"/>
              </a:rPr>
              <a:t>nd</a:t>
            </a:r>
            <a:r>
              <a:rPr lang="en-GB" sz="3400" b="1" dirty="0" smtClean="0">
                <a:solidFill>
                  <a:srgbClr val="0070C0"/>
                </a:solidFill>
                <a:latin typeface="+mn-lt"/>
              </a:rPr>
              <a:t> line ART (DAWNING Study – NMA)</a:t>
            </a:r>
            <a:endParaRPr lang="en-GB" sz="3400" b="1" dirty="0">
              <a:solidFill>
                <a:srgbClr val="0070C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897788578"/>
              </p:ext>
            </p:extLst>
          </p:nvPr>
        </p:nvGraphicFramePr>
        <p:xfrm>
          <a:off x="398806" y="1592317"/>
          <a:ext cx="11519925" cy="4130565"/>
        </p:xfrm>
        <a:graphic>
          <a:graphicData uri="http://schemas.openxmlformats.org/drawingml/2006/table">
            <a:tbl>
              <a:tblPr firstRow="1" bandRow="1">
                <a:tableStyleId>{5C22544A-7EE6-4342-B048-85BDC9FD1C3A}</a:tableStyleId>
              </a:tblPr>
              <a:tblGrid>
                <a:gridCol w="2350952"/>
                <a:gridCol w="1193639"/>
                <a:gridCol w="1889844"/>
                <a:gridCol w="1654750"/>
                <a:gridCol w="3011843"/>
                <a:gridCol w="1418897"/>
              </a:tblGrid>
              <a:tr h="410010">
                <a:tc rowSpan="2">
                  <a:txBody>
                    <a:bodyPr/>
                    <a:lstStyle/>
                    <a:p>
                      <a:pPr algn="ctr"/>
                      <a:r>
                        <a:rPr lang="en-GB" sz="1800" b="1" dirty="0" smtClean="0">
                          <a:solidFill>
                            <a:schemeClr val="bg1"/>
                          </a:solidFill>
                          <a:latin typeface="+mn-lt"/>
                        </a:rPr>
                        <a:t>MAJOR</a:t>
                      </a:r>
                      <a:r>
                        <a:rPr lang="en-GB" sz="1800" b="1" baseline="0" dirty="0" smtClean="0">
                          <a:solidFill>
                            <a:schemeClr val="bg1"/>
                          </a:solidFill>
                          <a:latin typeface="+mn-lt"/>
                        </a:rPr>
                        <a:t> OUTCOMES</a:t>
                      </a:r>
                      <a:endParaRPr lang="en-GB" sz="1800" b="1" dirty="0">
                        <a:solidFill>
                          <a:schemeClr val="bg1"/>
                        </a:solidFill>
                        <a:latin typeface="+mn-lt"/>
                      </a:endParaRPr>
                    </a:p>
                  </a:txBody>
                  <a:tcPr marL="121920" marR="121920" anchor="ctr"/>
                </a:tc>
                <a:tc rowSpan="2">
                  <a:txBody>
                    <a:bodyPr/>
                    <a:lstStyle/>
                    <a:p>
                      <a:pPr algn="ctr"/>
                      <a:r>
                        <a:rPr lang="en-GB" sz="1800" b="1" dirty="0" smtClean="0">
                          <a:solidFill>
                            <a:schemeClr val="bg1"/>
                          </a:solidFill>
                          <a:latin typeface="+mn-lt"/>
                        </a:rPr>
                        <a:t>NUMBER OF STUDIES</a:t>
                      </a:r>
                      <a:endParaRPr lang="en-GB" sz="1800" b="1" dirty="0">
                        <a:solidFill>
                          <a:schemeClr val="bg1"/>
                        </a:solidFill>
                        <a:latin typeface="+mn-lt"/>
                      </a:endParaRPr>
                    </a:p>
                  </a:txBody>
                  <a:tcPr marL="121920" marR="121920" anchor="ctr"/>
                </a:tc>
                <a:tc rowSpan="2">
                  <a:txBody>
                    <a:bodyPr/>
                    <a:lstStyle/>
                    <a:p>
                      <a:pPr algn="ctr"/>
                      <a:r>
                        <a:rPr lang="en-GB" sz="1800" b="1" baseline="0" dirty="0" smtClean="0">
                          <a:solidFill>
                            <a:schemeClr val="bg1"/>
                          </a:solidFill>
                          <a:latin typeface="+mn-lt"/>
                        </a:rPr>
                        <a:t>INTERPRETATION</a:t>
                      </a:r>
                      <a:endParaRPr lang="en-GB" sz="1800" b="1" baseline="0" dirty="0">
                        <a:solidFill>
                          <a:schemeClr val="bg1"/>
                        </a:solidFill>
                        <a:latin typeface="+mn-lt"/>
                      </a:endParaRPr>
                    </a:p>
                  </a:txBody>
                  <a:tcPr marL="121920" marR="121920" anchor="ctr">
                    <a:lnR w="12700" cap="flat" cmpd="sng" algn="ctr">
                      <a:solidFill>
                        <a:schemeClr val="bg1"/>
                      </a:solidFill>
                      <a:prstDash val="solid"/>
                      <a:round/>
                      <a:headEnd type="none" w="med" len="med"/>
                      <a:tailEnd type="none" w="med" len="med"/>
                    </a:lnR>
                  </a:tcPr>
                </a:tc>
                <a:tc gridSpan="2">
                  <a:txBody>
                    <a:bodyPr/>
                    <a:lstStyle/>
                    <a:p>
                      <a:pPr algn="ctr"/>
                      <a:r>
                        <a:rPr lang="en-GB" sz="1800" b="1" baseline="0" dirty="0" smtClean="0">
                          <a:latin typeface="+mn-lt"/>
                        </a:rPr>
                        <a:t>EFFECT</a:t>
                      </a:r>
                      <a:endParaRPr lang="en-GB" sz="1800" b="1" baseline="0" dirty="0">
                        <a:latin typeface="+mn-lt"/>
                      </a:endParaRPr>
                    </a:p>
                  </a:txBody>
                  <a:tcPr marL="121920" marR="1219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lang="en-GB" sz="1600" baseline="-250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GB" sz="1800" b="1" baseline="0" dirty="0" smtClean="0">
                          <a:solidFill>
                            <a:schemeClr val="bg1"/>
                          </a:solidFill>
                          <a:latin typeface="+mn-lt"/>
                        </a:rPr>
                        <a:t>QUALITY OF EVIDENCE</a:t>
                      </a:r>
                      <a:endParaRPr lang="en-GB" sz="1800" b="1" baseline="0" dirty="0">
                        <a:solidFill>
                          <a:schemeClr val="bg1"/>
                        </a:solidFill>
                        <a:latin typeface="+mn-lt"/>
                      </a:endParaRPr>
                    </a:p>
                  </a:txBody>
                  <a:tcPr marL="121920" marR="121920" anchor="ctr">
                    <a:lnL w="12700" cap="flat" cmpd="sng" algn="ctr">
                      <a:solidFill>
                        <a:schemeClr val="bg1"/>
                      </a:solidFill>
                      <a:prstDash val="solid"/>
                      <a:round/>
                      <a:headEnd type="none" w="med" len="med"/>
                      <a:tailEnd type="none" w="med" len="med"/>
                    </a:lnL>
                  </a:tcPr>
                </a:tc>
              </a:tr>
              <a:tr h="708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GB" sz="1800" b="1" baseline="0" dirty="0" smtClean="0">
                          <a:solidFill>
                            <a:schemeClr val="bg1"/>
                          </a:solidFill>
                          <a:latin typeface="+mn-lt"/>
                        </a:rPr>
                        <a:t>Relative </a:t>
                      </a:r>
                    </a:p>
                    <a:p>
                      <a:pPr algn="ctr"/>
                      <a:r>
                        <a:rPr lang="en-GB" sz="1800" b="1" baseline="0" dirty="0" smtClean="0">
                          <a:solidFill>
                            <a:schemeClr val="bg1"/>
                          </a:solidFill>
                          <a:latin typeface="+mn-lt"/>
                        </a:rPr>
                        <a:t>(95% CI)</a:t>
                      </a:r>
                    </a:p>
                  </a:txBody>
                  <a:tcPr marL="121920" marR="1219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800" b="1" baseline="0" dirty="0" smtClean="0">
                          <a:solidFill>
                            <a:schemeClr val="bg1"/>
                          </a:solidFill>
                          <a:latin typeface="+mn-lt"/>
                        </a:rPr>
                        <a:t>Absolute </a:t>
                      </a:r>
                    </a:p>
                    <a:p>
                      <a:pPr algn="ctr"/>
                      <a:r>
                        <a:rPr lang="en-GB" sz="1800" b="1" baseline="0" dirty="0" smtClean="0">
                          <a:solidFill>
                            <a:schemeClr val="bg1"/>
                          </a:solidFill>
                          <a:latin typeface="+mn-lt"/>
                        </a:rPr>
                        <a:t>( 95% CI)</a:t>
                      </a:r>
                      <a:endParaRPr lang="en-GB" sz="1800" b="1" baseline="0" dirty="0">
                        <a:solidFill>
                          <a:schemeClr val="bg1"/>
                        </a:solidFill>
                        <a:latin typeface="+mn-lt"/>
                      </a:endParaRPr>
                    </a:p>
                  </a:txBody>
                  <a:tcPr marL="121920" marR="1219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lang="en-US"/>
                    </a:p>
                  </a:txBody>
                  <a:tcPr/>
                </a:tc>
              </a:tr>
              <a:tr h="6769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mn-lt"/>
                        </a:rPr>
                        <a:t>Emergent</a:t>
                      </a:r>
                      <a:r>
                        <a:rPr lang="en-GB" sz="1800" b="1" baseline="0" dirty="0" smtClean="0">
                          <a:latin typeface="+mn-lt"/>
                        </a:rPr>
                        <a:t> adverse events</a:t>
                      </a:r>
                      <a:endParaRPr lang="en-GB" sz="1800" b="1" dirty="0" smtClean="0">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mn-lt"/>
                        </a:rPr>
                        <a:t>1</a:t>
                      </a:r>
                    </a:p>
                  </a:txBody>
                  <a:tcPr marL="121920" marR="121920"/>
                </a:tc>
                <a:tc>
                  <a:txBody>
                    <a:bodyPr/>
                    <a:lstStyle/>
                    <a:p>
                      <a:pPr algn="ctr"/>
                      <a:r>
                        <a:rPr lang="en-GB" sz="1800" dirty="0" smtClean="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smtClean="0">
                          <a:solidFill>
                            <a:srgbClr val="000000"/>
                          </a:solidFill>
                          <a:latin typeface="+mn-lt"/>
                        </a:rPr>
                        <a:t>0.63 </a:t>
                      </a:r>
                    </a:p>
                    <a:p>
                      <a:pPr algn="ctr"/>
                      <a:r>
                        <a:rPr lang="en-US" sz="1800" b="0" i="0" u="none" strike="noStrike" baseline="0" dirty="0" smtClean="0">
                          <a:solidFill>
                            <a:srgbClr val="000000"/>
                          </a:solidFill>
                          <a:latin typeface="+mn-lt"/>
                        </a:rPr>
                        <a:t>(0.45 to 0.89)</a:t>
                      </a:r>
                    </a:p>
                  </a:txBody>
                  <a:tcPr marL="121920" marR="121920"/>
                </a:tc>
                <a:tc>
                  <a:txBody>
                    <a:bodyPr/>
                    <a:lstStyle/>
                    <a:p>
                      <a:pPr algn="ctr"/>
                      <a:r>
                        <a:rPr lang="en-US" sz="1800" b="1" i="0" u="none" strike="noStrike" baseline="0" dirty="0" smtClean="0">
                          <a:solidFill>
                            <a:srgbClr val="000000"/>
                          </a:solidFill>
                          <a:latin typeface="+mn-lt"/>
                        </a:rPr>
                        <a:t>103 fewer per 1,000 </a:t>
                      </a:r>
                    </a:p>
                    <a:p>
                      <a:pPr algn="ctr"/>
                      <a:r>
                        <a:rPr lang="en-US" sz="1800" b="0" i="0" u="none" strike="noStrike" baseline="0" dirty="0" smtClean="0">
                          <a:solidFill>
                            <a:srgbClr val="000000"/>
                          </a:solidFill>
                          <a:latin typeface="+mn-lt"/>
                        </a:rPr>
                        <a:t>(from 187 fewer to 25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mn-cs"/>
                        </a:rPr>
                        <a:t>HIGH</a:t>
                      </a:r>
                      <a:endParaRPr kumimoji="0" lang="en-GB" sz="1800" b="1" i="0" u="none" strike="noStrike" kern="1200" cap="none" spc="0" normalizeH="0" baseline="0" noProof="0" dirty="0">
                        <a:ln>
                          <a:noFill/>
                        </a:ln>
                        <a:solidFill>
                          <a:schemeClr val="tx1"/>
                        </a:solidFill>
                        <a:effectLst/>
                        <a:uLnTx/>
                        <a:uFillTx/>
                        <a:latin typeface="+mn-lt"/>
                        <a:ea typeface="+mn-ea"/>
                        <a:cs typeface="+mn-cs"/>
                      </a:endParaRPr>
                    </a:p>
                  </a:txBody>
                  <a:tcPr marL="121920" marR="121920">
                    <a:solidFill>
                      <a:schemeClr val="accent6"/>
                    </a:solidFill>
                  </a:tcPr>
                </a:tc>
              </a:tr>
              <a:tr h="676968">
                <a:tc>
                  <a:txBody>
                    <a:bodyPr/>
                    <a:lstStyle/>
                    <a:p>
                      <a:pPr algn="ctr"/>
                      <a:r>
                        <a:rPr lang="en-GB" sz="1800" dirty="0" smtClean="0">
                          <a:latin typeface="+mn-lt"/>
                        </a:rPr>
                        <a:t>Viral suppression </a:t>
                      </a:r>
                    </a:p>
                    <a:p>
                      <a:pPr algn="ctr"/>
                      <a:r>
                        <a:rPr lang="en-GB" sz="1800" dirty="0" smtClean="0">
                          <a:latin typeface="+mn-lt"/>
                        </a:rPr>
                        <a:t>(48 weeks)</a:t>
                      </a:r>
                    </a:p>
                  </a:txBody>
                  <a:tcPr marL="121920" marR="121920"/>
                </a:tc>
                <a:tc>
                  <a:txBody>
                    <a:bodyPr/>
                    <a:lstStyle/>
                    <a:p>
                      <a:pPr algn="ctr"/>
                      <a:r>
                        <a:rPr lang="en-GB" sz="1800" b="1" dirty="0" smtClean="0">
                          <a:latin typeface="+mn-lt"/>
                        </a:rPr>
                        <a:t>1</a:t>
                      </a:r>
                      <a:endParaRPr lang="en-GB" sz="1800" b="1" dirty="0">
                        <a:latin typeface="+mn-lt"/>
                      </a:endParaRPr>
                    </a:p>
                  </a:txBody>
                  <a:tcPr marL="121920" marR="121920"/>
                </a:tc>
                <a:tc>
                  <a:txBody>
                    <a:bodyPr/>
                    <a:lstStyle/>
                    <a:p>
                      <a:pPr algn="ctr"/>
                      <a:r>
                        <a:rPr lang="en-GB" sz="1800" dirty="0" smtClean="0">
                          <a:latin typeface="+mn-lt"/>
                        </a:rPr>
                        <a:t>DTG better</a:t>
                      </a:r>
                    </a:p>
                  </a:txBody>
                  <a:tcPr marL="121920" marR="121920"/>
                </a:tc>
                <a:tc>
                  <a:txBody>
                    <a:bodyPr/>
                    <a:lstStyle/>
                    <a:p>
                      <a:pPr algn="ctr"/>
                      <a:r>
                        <a:rPr lang="en-US" sz="1800" b="1" i="0" u="none" strike="noStrike" baseline="0" dirty="0" smtClean="0">
                          <a:solidFill>
                            <a:schemeClr val="tx1"/>
                          </a:solidFill>
                          <a:latin typeface="+mn-lt"/>
                        </a:rPr>
                        <a:t>2.11 </a:t>
                      </a:r>
                    </a:p>
                    <a:p>
                      <a:pPr algn="ctr"/>
                      <a:r>
                        <a:rPr lang="en-US" sz="1800" b="0" i="0" u="none" strike="noStrike" baseline="0" dirty="0" smtClean="0">
                          <a:solidFill>
                            <a:schemeClr val="tx1"/>
                          </a:solidFill>
                          <a:latin typeface="+mn-lt"/>
                        </a:rPr>
                        <a:t>(1.45 to 3.21)</a:t>
                      </a:r>
                    </a:p>
                  </a:txBody>
                  <a:tcPr marL="121920" marR="121920"/>
                </a:tc>
                <a:tc>
                  <a:txBody>
                    <a:bodyPr/>
                    <a:lstStyle/>
                    <a:p>
                      <a:pPr algn="ctr"/>
                      <a:r>
                        <a:rPr lang="en-US" sz="1800" b="1" i="0" u="none" strike="noStrike" baseline="0" dirty="0" smtClean="0">
                          <a:solidFill>
                            <a:schemeClr val="tx1"/>
                          </a:solidFill>
                          <a:latin typeface="+mn-lt"/>
                        </a:rPr>
                        <a:t>109 more per 1,000 </a:t>
                      </a:r>
                    </a:p>
                    <a:p>
                      <a:pPr algn="ctr"/>
                      <a:r>
                        <a:rPr lang="en-US" sz="1800" b="0" i="0" u="none" strike="noStrike" baseline="0" dirty="0" smtClean="0">
                          <a:solidFill>
                            <a:schemeClr val="tx1"/>
                          </a:solidFill>
                          <a:latin typeface="+mn-lt"/>
                        </a:rPr>
                        <a:t>(from 54 more to 154 more) </a:t>
                      </a:r>
                    </a:p>
                  </a:txBody>
                  <a:tcPr marL="121920" marR="121920"/>
                </a:tc>
                <a:tc>
                  <a:txBody>
                    <a:bodyPr/>
                    <a:lstStyle/>
                    <a:p>
                      <a:pPr algn="ctr"/>
                      <a:r>
                        <a:rPr lang="en-GB" sz="1800" b="1" dirty="0" smtClean="0">
                          <a:solidFill>
                            <a:schemeClr val="tx1"/>
                          </a:solidFill>
                          <a:latin typeface="+mn-lt"/>
                        </a:rPr>
                        <a:t>MODERATE</a:t>
                      </a:r>
                    </a:p>
                  </a:txBody>
                  <a:tcPr marL="121920" marR="121920">
                    <a:solidFill>
                      <a:schemeClr val="accent6">
                        <a:lumMod val="40000"/>
                        <a:lumOff val="60000"/>
                      </a:schemeClr>
                    </a:solidFill>
                  </a:tcPr>
                </a:tc>
              </a:tr>
              <a:tr h="962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rPr>
                        <a:t>Treatment</a:t>
                      </a:r>
                      <a:r>
                        <a:rPr lang="en-GB" sz="1800" baseline="0" dirty="0" smtClean="0">
                          <a:latin typeface="+mn-lt"/>
                        </a:rPr>
                        <a:t> discontinuation (overall)</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mn-lt"/>
                        </a:rPr>
                        <a:t>1</a:t>
                      </a:r>
                    </a:p>
                  </a:txBody>
                  <a:tcPr marL="121920" marR="121920"/>
                </a:tc>
                <a:tc>
                  <a:txBody>
                    <a:bodyPr/>
                    <a:lstStyle/>
                    <a:p>
                      <a:pPr algn="ctr"/>
                      <a:r>
                        <a:rPr lang="en-GB" sz="1800" dirty="0" smtClean="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smtClean="0">
                          <a:solidFill>
                            <a:srgbClr val="000000"/>
                          </a:solidFill>
                          <a:latin typeface="+mn-lt"/>
                        </a:rPr>
                        <a:t>0.76 </a:t>
                      </a:r>
                    </a:p>
                    <a:p>
                      <a:pPr algn="ctr"/>
                      <a:r>
                        <a:rPr lang="en-US" sz="1800" b="0" i="0" u="none" strike="noStrike" baseline="0" dirty="0" smtClean="0">
                          <a:solidFill>
                            <a:srgbClr val="000000"/>
                          </a:solidFill>
                          <a:latin typeface="+mn-lt"/>
                        </a:rPr>
                        <a:t>(0.44 to 1.3)</a:t>
                      </a:r>
                    </a:p>
                  </a:txBody>
                  <a:tcPr marL="121920" marR="121920"/>
                </a:tc>
                <a:tc>
                  <a:txBody>
                    <a:bodyPr/>
                    <a:lstStyle/>
                    <a:p>
                      <a:pPr algn="ctr"/>
                      <a:r>
                        <a:rPr lang="en-US" sz="1800" b="1" i="0" u="none" strike="noStrike" baseline="0" dirty="0" smtClean="0">
                          <a:solidFill>
                            <a:srgbClr val="000000"/>
                          </a:solidFill>
                          <a:latin typeface="+mn-lt"/>
                        </a:rPr>
                        <a:t>26 fewer per 1,000 </a:t>
                      </a:r>
                    </a:p>
                    <a:p>
                      <a:pPr algn="ctr"/>
                      <a:r>
                        <a:rPr lang="en-US" sz="1800" b="0" i="0" u="none" strike="noStrike" baseline="0" dirty="0" smtClean="0">
                          <a:solidFill>
                            <a:srgbClr val="000000"/>
                          </a:solidFill>
                          <a:latin typeface="+mn-lt"/>
                        </a:rPr>
                        <a:t>(from 45 fewer to 2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mn-cs"/>
                        </a:rPr>
                        <a:t>MODERATE</a:t>
                      </a:r>
                      <a:endParaRPr kumimoji="0" lang="en-GB" sz="1800" b="1" i="0" u="none" strike="noStrike" kern="1200" cap="none" spc="0" normalizeH="0" baseline="0" noProof="0" dirty="0">
                        <a:ln>
                          <a:noFill/>
                        </a:ln>
                        <a:solidFill>
                          <a:schemeClr val="tx1"/>
                        </a:solidFill>
                        <a:effectLst/>
                        <a:uLnTx/>
                        <a:uFillTx/>
                        <a:latin typeface="+mn-lt"/>
                        <a:ea typeface="+mn-ea"/>
                        <a:cs typeface="+mn-cs"/>
                      </a:endParaRPr>
                    </a:p>
                  </a:txBody>
                  <a:tcPr marL="121920" marR="121920">
                    <a:solidFill>
                      <a:schemeClr val="accent6">
                        <a:lumMod val="40000"/>
                        <a:lumOff val="60000"/>
                      </a:schemeClr>
                    </a:solidFill>
                  </a:tcPr>
                </a:tc>
              </a:tr>
              <a:tr h="696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rPr>
                        <a:t>Treatment</a:t>
                      </a:r>
                      <a:r>
                        <a:rPr lang="en-GB" sz="1800" baseline="0" dirty="0" smtClean="0">
                          <a:latin typeface="+mn-lt"/>
                        </a:rPr>
                        <a:t> related adverse events</a:t>
                      </a:r>
                      <a:endParaRPr lang="en-GB" sz="1800" b="1" dirty="0" smtClean="0">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mn-lt"/>
                        </a:rPr>
                        <a:t>1</a:t>
                      </a:r>
                    </a:p>
                  </a:txBody>
                  <a:tcPr marL="121920" marR="121920"/>
                </a:tc>
                <a:tc>
                  <a:txBody>
                    <a:bodyPr/>
                    <a:lstStyle/>
                    <a:p>
                      <a:pPr algn="ctr"/>
                      <a:r>
                        <a:rPr lang="en-GB" sz="1800" dirty="0" smtClean="0">
                          <a:latin typeface="+mn-lt"/>
                        </a:rPr>
                        <a:t>DTG better</a:t>
                      </a:r>
                      <a:endParaRPr lang="en-GB" sz="1800" b="1" dirty="0">
                        <a:solidFill>
                          <a:srgbClr val="FFFF00"/>
                        </a:solidFill>
                        <a:latin typeface="+mn-lt"/>
                      </a:endParaRPr>
                    </a:p>
                  </a:txBody>
                  <a:tcPr marL="121920" marR="121920"/>
                </a:tc>
                <a:tc>
                  <a:txBody>
                    <a:bodyPr/>
                    <a:lstStyle/>
                    <a:p>
                      <a:pPr algn="ctr"/>
                      <a:r>
                        <a:rPr lang="en-US" sz="1800" b="1" i="0" u="none" strike="noStrike" baseline="0" dirty="0" smtClean="0">
                          <a:solidFill>
                            <a:srgbClr val="000000"/>
                          </a:solidFill>
                          <a:latin typeface="+mn-lt"/>
                        </a:rPr>
                        <a:t>0.31 </a:t>
                      </a:r>
                    </a:p>
                    <a:p>
                      <a:pPr algn="ctr"/>
                      <a:r>
                        <a:rPr lang="en-US" sz="1800" b="0" i="0" u="none" strike="noStrike" baseline="0" dirty="0" smtClean="0">
                          <a:solidFill>
                            <a:srgbClr val="000000"/>
                          </a:solidFill>
                          <a:latin typeface="+mn-lt"/>
                        </a:rPr>
                        <a:t>(0.21 to 0.45</a:t>
                      </a:r>
                    </a:p>
                  </a:txBody>
                  <a:tcPr marL="121920" marR="121920"/>
                </a:tc>
                <a:tc>
                  <a:txBody>
                    <a:bodyPr/>
                    <a:lstStyle/>
                    <a:p>
                      <a:pPr algn="ctr"/>
                      <a:r>
                        <a:rPr lang="en-US" sz="1800" b="1" i="0" u="none" strike="noStrike" baseline="0" dirty="0" smtClean="0">
                          <a:solidFill>
                            <a:srgbClr val="000000"/>
                          </a:solidFill>
                          <a:latin typeface="+mn-lt"/>
                        </a:rPr>
                        <a:t>47 fewer per 1,000 </a:t>
                      </a:r>
                    </a:p>
                    <a:p>
                      <a:pPr algn="ctr"/>
                      <a:r>
                        <a:rPr lang="en-US" sz="1800" b="0" i="0" u="none" strike="noStrike" baseline="0" dirty="0" smtClean="0">
                          <a:solidFill>
                            <a:srgbClr val="000000"/>
                          </a:solidFill>
                          <a:latin typeface="+mn-lt"/>
                        </a:rPr>
                        <a:t>(from 66 fewer to 31 fewer) </a:t>
                      </a:r>
                    </a:p>
                  </a:txBody>
                  <a:tcPr marL="121920" marR="1219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mn-cs"/>
                        </a:rPr>
                        <a:t>LOW</a:t>
                      </a:r>
                      <a:endParaRPr kumimoji="0" lang="en-GB" sz="1800" b="1" i="0" u="none" strike="noStrike" kern="1200" cap="none" spc="0" normalizeH="0" baseline="0" noProof="0" dirty="0">
                        <a:ln>
                          <a:noFill/>
                        </a:ln>
                        <a:solidFill>
                          <a:schemeClr val="tx1"/>
                        </a:solidFill>
                        <a:effectLst/>
                        <a:uLnTx/>
                        <a:uFillTx/>
                        <a:latin typeface="+mn-lt"/>
                        <a:ea typeface="+mn-ea"/>
                        <a:cs typeface="+mn-cs"/>
                      </a:endParaRPr>
                    </a:p>
                  </a:txBody>
                  <a:tcPr marL="121920" marR="121920">
                    <a:solidFill>
                      <a:srgbClr val="FFC000"/>
                    </a:solidFill>
                  </a:tcPr>
                </a:tc>
              </a:tr>
            </a:tbl>
          </a:graphicData>
        </a:graphic>
      </p:graphicFrame>
      <p:sp>
        <p:nvSpPr>
          <p:cNvPr id="10" name="TextBox 9"/>
          <p:cNvSpPr txBox="1"/>
          <p:nvPr/>
        </p:nvSpPr>
        <p:spPr>
          <a:xfrm>
            <a:off x="398807" y="6612280"/>
            <a:ext cx="5423925" cy="245720"/>
          </a:xfrm>
          <a:prstGeom prst="rect">
            <a:avLst/>
          </a:prstGeom>
          <a:noFill/>
        </p:spPr>
        <p:txBody>
          <a:bodyPr wrap="square" lIns="90944" tIns="45472" rIns="90944" bIns="45472" rtlCol="0">
            <a:spAutoFit/>
          </a:bodyPr>
          <a:lstStyle/>
          <a:p>
            <a:pPr defTabSz="913593"/>
            <a:r>
              <a:rPr lang="en-GB" sz="1000" i="1" dirty="0">
                <a:solidFill>
                  <a:prstClr val="black"/>
                </a:solidFill>
                <a:latin typeface="Arial" charset="0"/>
              </a:rPr>
              <a:t>Reference: </a:t>
            </a:r>
            <a:r>
              <a:rPr lang="en-GB" sz="1000" i="1" dirty="0" smtClean="0">
                <a:solidFill>
                  <a:prstClr val="black"/>
                </a:solidFill>
                <a:latin typeface="Arial" charset="0"/>
              </a:rPr>
              <a:t>Steve Kanters, </a:t>
            </a:r>
            <a:r>
              <a:rPr lang="en-GB" sz="1000" i="1" dirty="0">
                <a:solidFill>
                  <a:prstClr val="black"/>
                </a:solidFill>
                <a:latin typeface="Arial" charset="0"/>
              </a:rPr>
              <a:t>For WHO ARV GDG, </a:t>
            </a:r>
            <a:r>
              <a:rPr lang="en-GB" sz="1000" i="1" dirty="0" smtClean="0">
                <a:solidFill>
                  <a:prstClr val="black"/>
                </a:solidFill>
                <a:latin typeface="Arial" charset="0"/>
              </a:rPr>
              <a:t>16-18 May 2018</a:t>
            </a:r>
            <a:endParaRPr lang="en-GB" sz="1000" i="1" dirty="0">
              <a:solidFill>
                <a:prstClr val="black"/>
              </a:solidFill>
              <a:latin typeface="Arial" charset="0"/>
            </a:endParaRPr>
          </a:p>
        </p:txBody>
      </p:sp>
      <p:sp>
        <p:nvSpPr>
          <p:cNvPr id="3" name="Rectangle 2"/>
          <p:cNvSpPr/>
          <p:nvPr/>
        </p:nvSpPr>
        <p:spPr>
          <a:xfrm>
            <a:off x="35170" y="2760785"/>
            <a:ext cx="12045462" cy="228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63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5" y="1939159"/>
            <a:ext cx="12216558" cy="403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pPr algn="ctr"/>
            <a:r>
              <a:rPr lang="en-US" b="1" dirty="0" smtClean="0">
                <a:solidFill>
                  <a:srgbClr val="0070C0"/>
                </a:solidFill>
              </a:rPr>
              <a:t>2018 WHO RECOMMENDATIONS</a:t>
            </a:r>
            <a:r>
              <a:rPr lang="en-US" b="1" dirty="0">
                <a:solidFill>
                  <a:srgbClr val="0070C0"/>
                </a:solidFill>
              </a:rPr>
              <a:t>: </a:t>
            </a:r>
            <a:r>
              <a:rPr lang="en-US" b="1" dirty="0" smtClean="0">
                <a:solidFill>
                  <a:srgbClr val="0070C0"/>
                </a:solidFill>
              </a:rPr>
              <a:t>SECOND-LINE </a:t>
            </a:r>
            <a:r>
              <a:rPr lang="en-US" b="1" dirty="0">
                <a:solidFill>
                  <a:srgbClr val="0070C0"/>
                </a:solidFill>
              </a:rPr>
              <a:t>ARV DRUG REGIMENS </a:t>
            </a:r>
            <a:endParaRPr lang="en-US" dirty="0">
              <a:solidFill>
                <a:srgbClr val="0070C0"/>
              </a:solidFill>
            </a:endParaRPr>
          </a:p>
        </p:txBody>
      </p:sp>
    </p:spTree>
    <p:extLst>
      <p:ext uri="{BB962C8B-B14F-4D97-AF65-F5344CB8AC3E}">
        <p14:creationId xmlns:p14="http://schemas.microsoft.com/office/powerpoint/2010/main" val="1977182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4" y="236483"/>
            <a:ext cx="11487440" cy="1547960"/>
          </a:xfrm>
        </p:spPr>
        <p:txBody>
          <a:bodyPr>
            <a:normAutofit fontScale="90000"/>
          </a:bodyPr>
          <a:lstStyle/>
          <a:p>
            <a:pPr algn="ctr"/>
            <a:r>
              <a:rPr lang="en-GB" sz="4000" b="1" dirty="0">
                <a:solidFill>
                  <a:srgbClr val="0070C0"/>
                </a:solidFill>
              </a:rPr>
              <a:t>Preferred and alternative second-line ART regimens for adults, and adolescents  (including pregnant / breastfeeding women)</a:t>
            </a:r>
            <a:endParaRPr lang="en-US"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80570175"/>
              </p:ext>
            </p:extLst>
          </p:nvPr>
        </p:nvGraphicFramePr>
        <p:xfrm>
          <a:off x="346841" y="1860334"/>
          <a:ext cx="11556126" cy="3011211"/>
        </p:xfrm>
        <a:graphic>
          <a:graphicData uri="http://schemas.openxmlformats.org/drawingml/2006/table">
            <a:tbl>
              <a:tblPr firstRow="1" firstCol="1" bandRow="1" bandCol="1">
                <a:tableStyleId>{B301B821-A1FF-4177-AEE7-76D212191A09}</a:tableStyleId>
              </a:tblPr>
              <a:tblGrid>
                <a:gridCol w="1843882"/>
                <a:gridCol w="3159266"/>
                <a:gridCol w="3393855"/>
                <a:gridCol w="3159123"/>
              </a:tblGrid>
              <a:tr h="837237">
                <a:tc>
                  <a:txBody>
                    <a:bodyPr/>
                    <a:lstStyle/>
                    <a:p>
                      <a:pPr algn="ctr">
                        <a:lnSpc>
                          <a:spcPct val="115000"/>
                        </a:lnSpc>
                        <a:spcAft>
                          <a:spcPts val="1000"/>
                        </a:spcAft>
                      </a:pPr>
                      <a:r>
                        <a:rPr lang="en-GB" sz="2400" dirty="0">
                          <a:effectLst/>
                        </a:rPr>
                        <a:t>Population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Failing first-line </a:t>
                      </a:r>
                      <a:r>
                        <a:rPr lang="en-GB" sz="2400" dirty="0" smtClean="0">
                          <a:effectLst/>
                        </a:rPr>
                        <a:t>             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Preferred second-line </a:t>
                      </a:r>
                      <a:r>
                        <a:rPr lang="en-GB" sz="2400" baseline="0" dirty="0" smtClean="0">
                          <a:effectLst/>
                        </a:rPr>
                        <a:t>       </a:t>
                      </a:r>
                      <a:r>
                        <a:rPr lang="en-GB" sz="2400" dirty="0" smtClean="0">
                          <a:effectLst/>
                        </a:rPr>
                        <a:t>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Alternative second-line regimens</a:t>
                      </a:r>
                      <a:endParaRPr lang="en-US" sz="2400" dirty="0">
                        <a:effectLst/>
                        <a:latin typeface="Cambria"/>
                        <a:ea typeface="MS Mincho"/>
                        <a:cs typeface="Times New Roman"/>
                      </a:endParaRPr>
                    </a:p>
                  </a:txBody>
                  <a:tcPr marL="68580" marR="68580" marT="0" marB="0"/>
                </a:tc>
              </a:tr>
              <a:tr h="837237">
                <a:tc rowSpan="2">
                  <a:txBody>
                    <a:bodyPr/>
                    <a:lstStyle/>
                    <a:p>
                      <a:pPr>
                        <a:lnSpc>
                          <a:spcPct val="115000"/>
                        </a:lnSpc>
                        <a:spcAft>
                          <a:spcPts val="1000"/>
                        </a:spcAft>
                      </a:pPr>
                      <a:r>
                        <a:rPr lang="en-GB" sz="2400" dirty="0">
                          <a:effectLst/>
                        </a:rPr>
                        <a:t>Adults and </a:t>
                      </a:r>
                      <a:r>
                        <a:rPr lang="en-GB" sz="2400" dirty="0" err="1">
                          <a:effectLst/>
                        </a:rPr>
                        <a:t>adolescents</a:t>
                      </a:r>
                      <a:r>
                        <a:rPr lang="en-GB" sz="2400" baseline="30000" dirty="0" err="1">
                          <a:effectLst/>
                        </a:rPr>
                        <a:t>a</a:t>
                      </a:r>
                      <a:r>
                        <a:rPr lang="en-GB" sz="2400" dirty="0">
                          <a:effectLst/>
                        </a:rPr>
                        <a:t> </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a:effectLst/>
                        </a:rPr>
                        <a:t>NRTIs + </a:t>
                      </a:r>
                      <a:r>
                        <a:rPr lang="en-GB" sz="2400" b="1" dirty="0" err="1">
                          <a:solidFill>
                            <a:srgbClr val="C00000"/>
                          </a:solidFill>
                          <a:effectLst/>
                        </a:rPr>
                        <a:t>DTG</a:t>
                      </a:r>
                      <a:r>
                        <a:rPr lang="en-GB" sz="2400" baseline="30000" dirty="0" err="1">
                          <a:effectLst/>
                        </a:rPr>
                        <a:t>a</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smtClean="0">
                          <a:effectLst/>
                        </a:rPr>
                        <a:t>NRTIs</a:t>
                      </a:r>
                      <a:r>
                        <a:rPr lang="en-GB" sz="2400" baseline="30000" dirty="0" err="1" smtClean="0">
                          <a:effectLst/>
                        </a:rPr>
                        <a:t>b</a:t>
                      </a:r>
                      <a:r>
                        <a:rPr lang="en-GB" sz="2400" dirty="0" smtClean="0">
                          <a:effectLst/>
                        </a:rPr>
                        <a:t> </a:t>
                      </a:r>
                      <a:r>
                        <a:rPr lang="en-GB" sz="2400" dirty="0">
                          <a:effectLst/>
                        </a:rPr>
                        <a:t>+ (ATV/r or LPV/r)</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DRV/</a:t>
                      </a:r>
                      <a:r>
                        <a:rPr lang="en-GB" sz="2400" dirty="0" err="1">
                          <a:effectLst/>
                        </a:rPr>
                        <a:t>r</a:t>
                      </a:r>
                      <a:r>
                        <a:rPr lang="en-GB" sz="2400" baseline="30000" dirty="0" err="1">
                          <a:effectLst/>
                        </a:rPr>
                        <a:t>b,c</a:t>
                      </a:r>
                      <a:endParaRPr lang="en-US" sz="2400" dirty="0">
                        <a:effectLst/>
                        <a:latin typeface="Cambria"/>
                        <a:ea typeface="MS Mincho"/>
                        <a:cs typeface="Times New Roman"/>
                      </a:endParaRPr>
                    </a:p>
                  </a:txBody>
                  <a:tcPr marL="68580" marR="68580" marT="0" marB="0" anchor="ctr"/>
                </a:tc>
              </a:tr>
              <a:tr h="1328715">
                <a:tc vMerge="1">
                  <a:txBody>
                    <a:bodyPr/>
                    <a:lstStyle/>
                    <a:p>
                      <a:endParaRPr lang="en-US"/>
                    </a:p>
                  </a:txBody>
                  <a:tcP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EFV (or NVP)</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smtClean="0">
                          <a:effectLst/>
                        </a:rPr>
                        <a:t>NRTIs</a:t>
                      </a:r>
                      <a:r>
                        <a:rPr lang="en-GB" sz="2400" baseline="30000" dirty="0" err="1" smtClean="0">
                          <a:effectLst/>
                        </a:rPr>
                        <a:t>b</a:t>
                      </a:r>
                      <a:r>
                        <a:rPr lang="en-GB" sz="2400" dirty="0" smtClean="0">
                          <a:effectLst/>
                        </a:rPr>
                        <a:t> </a:t>
                      </a:r>
                      <a:r>
                        <a:rPr lang="en-GB" sz="2400" dirty="0">
                          <a:effectLst/>
                        </a:rPr>
                        <a:t>+ </a:t>
                      </a:r>
                      <a:r>
                        <a:rPr lang="en-GB" sz="2400" b="1" dirty="0">
                          <a:solidFill>
                            <a:srgbClr val="C00000"/>
                          </a:solidFill>
                          <a:effectLst/>
                        </a:rPr>
                        <a:t>DTG</a:t>
                      </a:r>
                      <a:r>
                        <a:rPr lang="en-GB" sz="2400" dirty="0">
                          <a:effectLst/>
                        </a:rPr>
                        <a:t> </a:t>
                      </a:r>
                      <a:r>
                        <a:rPr lang="en-GB" sz="2400" baseline="30000" dirty="0" err="1">
                          <a:effectLst/>
                        </a:rPr>
                        <a:t>a,b</a:t>
                      </a:r>
                      <a:endParaRPr lang="en-US" sz="2400" dirty="0">
                        <a:effectLst/>
                        <a:latin typeface="Cambria"/>
                        <a:ea typeface="MS Mincho"/>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(ATV/r or LPV/r or DRV/</a:t>
                      </a:r>
                      <a:r>
                        <a:rPr lang="en-GB" sz="2400" dirty="0" err="1">
                          <a:effectLst/>
                        </a:rPr>
                        <a:t>r</a:t>
                      </a:r>
                      <a:r>
                        <a:rPr lang="en-GB" sz="2400" baseline="30000" dirty="0" err="1">
                          <a:effectLst/>
                        </a:rPr>
                        <a:t>c,d</a:t>
                      </a:r>
                      <a:r>
                        <a:rPr lang="en-GB" sz="2400" dirty="0">
                          <a:effectLst/>
                        </a:rPr>
                        <a:t>)</a:t>
                      </a:r>
                      <a:endParaRPr lang="en-US" sz="2400" dirty="0">
                        <a:effectLst/>
                        <a:latin typeface="Cambria"/>
                        <a:ea typeface="MS Mincho"/>
                        <a:cs typeface="Times New Roman"/>
                      </a:endParaRPr>
                    </a:p>
                  </a:txBody>
                  <a:tcPr marL="68580" marR="68580" marT="0" marB="0" anchor="ctr"/>
                </a:tc>
              </a:tr>
            </a:tbl>
          </a:graphicData>
        </a:graphic>
      </p:graphicFrame>
      <p:sp>
        <p:nvSpPr>
          <p:cNvPr id="5" name="Rectangle 4"/>
          <p:cNvSpPr/>
          <p:nvPr/>
        </p:nvSpPr>
        <p:spPr>
          <a:xfrm>
            <a:off x="346841" y="5218388"/>
            <a:ext cx="10137227" cy="1384993"/>
          </a:xfrm>
          <a:prstGeom prst="rect">
            <a:avLst/>
          </a:prstGeom>
        </p:spPr>
        <p:txBody>
          <a:bodyPr wrap="square" lIns="91438" tIns="45719" rIns="91438" bIns="45719">
            <a:spAutoFit/>
          </a:bodyPr>
          <a:lstStyle/>
          <a:p>
            <a:r>
              <a:rPr lang="en-GB" sz="1400" baseline="30000" dirty="0">
                <a:solidFill>
                  <a:prstClr val="black"/>
                </a:solidFill>
              </a:rPr>
              <a:t>a </a:t>
            </a:r>
            <a:r>
              <a:rPr lang="en-GB" sz="1400" dirty="0">
                <a:solidFill>
                  <a:prstClr val="black"/>
                </a:solidFill>
              </a:rPr>
              <a:t>DTG can be offered to women receiving </a:t>
            </a:r>
            <a:r>
              <a:rPr lang="en-GB" sz="1400" b="1" dirty="0">
                <a:solidFill>
                  <a:srgbClr val="C00000"/>
                </a:solidFill>
              </a:rPr>
              <a:t>reliable contraception and who are fully informed of the benefits and risks, including the potential risk of neural tube defects </a:t>
            </a:r>
            <a:r>
              <a:rPr lang="en-GB" sz="1400" dirty="0">
                <a:solidFill>
                  <a:prstClr val="black"/>
                </a:solidFill>
              </a:rPr>
              <a:t>(see Box 1 and the section on safety concern about DTG for women and adolescent girls of childbearing potential).</a:t>
            </a:r>
            <a:endParaRPr lang="en-US" sz="1400" dirty="0">
              <a:solidFill>
                <a:prstClr val="black"/>
              </a:solidFill>
            </a:endParaRPr>
          </a:p>
          <a:p>
            <a:r>
              <a:rPr lang="en-GB" sz="1400" baseline="30000" dirty="0">
                <a:solidFill>
                  <a:prstClr val="black"/>
                </a:solidFill>
              </a:rPr>
              <a:t>b </a:t>
            </a:r>
            <a:r>
              <a:rPr lang="en-GB" sz="1400" dirty="0">
                <a:solidFill>
                  <a:prstClr val="black"/>
                </a:solidFill>
              </a:rPr>
              <a:t>If ABC + 3TC or TDF + 3TC (or FTC) was used in the failing first-line regimen, AZT + 3TC should be used in second-line ART and </a:t>
            </a:r>
            <a:r>
              <a:rPr lang="en-GB" sz="1400" dirty="0" smtClean="0">
                <a:solidFill>
                  <a:prstClr val="black"/>
                </a:solidFill>
              </a:rPr>
              <a:t>vice versa</a:t>
            </a:r>
            <a:r>
              <a:rPr lang="en-GB" sz="1400" dirty="0">
                <a:solidFill>
                  <a:prstClr val="black"/>
                </a:solidFill>
              </a:rPr>
              <a:t>.</a:t>
            </a:r>
            <a:endParaRPr lang="en-US" sz="1400" dirty="0">
              <a:solidFill>
                <a:prstClr val="black"/>
              </a:solidFill>
            </a:endParaRPr>
          </a:p>
          <a:p>
            <a:r>
              <a:rPr lang="en-GB" sz="1400" baseline="30000" dirty="0">
                <a:solidFill>
                  <a:prstClr val="black"/>
                </a:solidFill>
              </a:rPr>
              <a:t>c </a:t>
            </a:r>
            <a:r>
              <a:rPr lang="en-GB" sz="1400" dirty="0">
                <a:solidFill>
                  <a:prstClr val="black"/>
                </a:solidFill>
              </a:rPr>
              <a:t>RAL + LPV/r can be used as an alternative second-line regimen for adults and adolescents.</a:t>
            </a:r>
            <a:endParaRPr lang="en-US" sz="1400" dirty="0">
              <a:solidFill>
                <a:prstClr val="black"/>
              </a:solidFill>
            </a:endParaRPr>
          </a:p>
          <a:p>
            <a:r>
              <a:rPr lang="en-GB" sz="1400" baseline="30000" dirty="0">
                <a:solidFill>
                  <a:prstClr val="black"/>
                </a:solidFill>
              </a:rPr>
              <a:t>d </a:t>
            </a:r>
            <a:r>
              <a:rPr lang="en-GB" sz="1400" dirty="0">
                <a:solidFill>
                  <a:prstClr val="black"/>
                </a:solidFill>
              </a:rPr>
              <a:t>DRV/r can be used as an alternative PI option.</a:t>
            </a:r>
            <a:endParaRPr lang="en-US" sz="1400" dirty="0">
              <a:solidFill>
                <a:prstClr val="black"/>
              </a:solidFill>
            </a:endParaRPr>
          </a:p>
        </p:txBody>
      </p:sp>
    </p:spTree>
    <p:extLst>
      <p:ext uri="{BB962C8B-B14F-4D97-AF65-F5344CB8AC3E}">
        <p14:creationId xmlns:p14="http://schemas.microsoft.com/office/powerpoint/2010/main" val="956963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268015"/>
            <a:ext cx="10849315" cy="1422680"/>
          </a:xfrm>
        </p:spPr>
        <p:txBody>
          <a:bodyPr>
            <a:normAutofit/>
          </a:bodyPr>
          <a:lstStyle/>
          <a:p>
            <a:pPr lvl="0" algn="ctr"/>
            <a:r>
              <a:rPr lang="en-US" altLang="en-US" sz="3100" b="1" dirty="0">
                <a:solidFill>
                  <a:srgbClr val="0070C0"/>
                </a:solidFill>
                <a:latin typeface="+mn-lt"/>
                <a:ea typeface="SimSun" pitchFamily="2" charset="-122"/>
                <a:cs typeface="Times New Roman" pitchFamily="18" charset="0"/>
              </a:rPr>
              <a:t>Sequencing options for preferred first-, second- and third-line ART regimens in adults and adolescents (including pregnant women and </a:t>
            </a:r>
            <a:r>
              <a:rPr lang="en-US" altLang="en-US" sz="3100" b="1" dirty="0" smtClean="0">
                <a:solidFill>
                  <a:srgbClr val="0070C0"/>
                </a:solidFill>
                <a:latin typeface="+mn-lt"/>
                <a:ea typeface="SimSun" pitchFamily="2" charset="-122"/>
                <a:cs typeface="Times New Roman" pitchFamily="18" charset="0"/>
              </a:rPr>
              <a:t>women childbearing potential)</a:t>
            </a:r>
            <a:endParaRPr lang="en-US" dirty="0">
              <a:solidFill>
                <a:srgbClr val="0070C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520524070"/>
              </p:ext>
            </p:extLst>
          </p:nvPr>
        </p:nvGraphicFramePr>
        <p:xfrm>
          <a:off x="678292" y="1692641"/>
          <a:ext cx="10751708" cy="3444889"/>
        </p:xfrm>
        <a:graphic>
          <a:graphicData uri="http://schemas.openxmlformats.org/drawingml/2006/table">
            <a:tbl>
              <a:tblPr firstRow="1" firstCol="1" bandRow="1">
                <a:tableStyleId>{69012ECD-51FC-41F1-AA8D-1B2483CD663E}</a:tableStyleId>
              </a:tblPr>
              <a:tblGrid>
                <a:gridCol w="2623929"/>
                <a:gridCol w="2863227"/>
                <a:gridCol w="2978552"/>
                <a:gridCol w="2286000"/>
              </a:tblGrid>
              <a:tr h="705984">
                <a:tc>
                  <a:txBody>
                    <a:bodyPr/>
                    <a:lstStyle/>
                    <a:p>
                      <a:pPr algn="ctr">
                        <a:lnSpc>
                          <a:spcPts val="1035"/>
                        </a:lnSpc>
                        <a:spcBef>
                          <a:spcPts val="165"/>
                        </a:spcBef>
                        <a:spcAft>
                          <a:spcPts val="0"/>
                        </a:spcAft>
                      </a:pPr>
                      <a:r>
                        <a:rPr lang="en-US" sz="2400" dirty="0">
                          <a:effectLst/>
                        </a:rPr>
                        <a:t>Population</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1</a:t>
                      </a:r>
                      <a:r>
                        <a:rPr lang="en-US" sz="2400" baseline="30000" dirty="0">
                          <a:effectLst/>
                        </a:rPr>
                        <a:t>st</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2</a:t>
                      </a:r>
                      <a:r>
                        <a:rPr lang="en-US" sz="2400" baseline="30000" dirty="0">
                          <a:effectLst/>
                        </a:rPr>
                        <a:t>nd</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3</a:t>
                      </a:r>
                      <a:r>
                        <a:rPr lang="en-US" sz="2400" baseline="30000" dirty="0">
                          <a:effectLst/>
                        </a:rPr>
                        <a:t>rd</a:t>
                      </a:r>
                      <a:r>
                        <a:rPr lang="en-US" sz="2400" dirty="0">
                          <a:effectLst/>
                        </a:rPr>
                        <a:t> line regimens</a:t>
                      </a:r>
                      <a:endParaRPr lang="en-US" sz="2400" dirty="0">
                        <a:effectLst/>
                        <a:latin typeface="Times New Roman"/>
                        <a:ea typeface="SimSun"/>
                        <a:cs typeface="Arial"/>
                      </a:endParaRPr>
                    </a:p>
                  </a:txBody>
                  <a:tcPr marL="68580" marR="68580" marT="0" marB="0" anchor="ctr"/>
                </a:tc>
              </a:tr>
              <a:tr h="715715">
                <a:tc rowSpan="4">
                  <a:txBody>
                    <a:bodyPr/>
                    <a:lstStyle/>
                    <a:p>
                      <a:pPr algn="l">
                        <a:lnSpc>
                          <a:spcPct val="100000"/>
                        </a:lnSpc>
                        <a:spcBef>
                          <a:spcPts val="600"/>
                        </a:spcBef>
                        <a:spcAft>
                          <a:spcPts val="600"/>
                        </a:spcAft>
                      </a:pPr>
                      <a:r>
                        <a:rPr lang="en-US" sz="2400" dirty="0">
                          <a:effectLst/>
                        </a:rPr>
                        <a:t>Adults and  adolescents (including pregnant and childbearing age women)</a:t>
                      </a:r>
                      <a:r>
                        <a:rPr lang="en-US" sz="2400" baseline="30000" dirty="0">
                          <a:effectLst/>
                        </a:rPr>
                        <a:t>a</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en-US" sz="2400" dirty="0" smtClean="0">
                          <a:effectLst/>
                        </a:rPr>
                        <a:t>2 </a:t>
                      </a:r>
                      <a:r>
                        <a:rPr lang="en-US" sz="2400" dirty="0">
                          <a:effectLst/>
                        </a:rPr>
                        <a:t>NRTIs + </a:t>
                      </a:r>
                      <a:r>
                        <a:rPr lang="en-US" sz="2400" b="1" dirty="0">
                          <a:solidFill>
                            <a:srgbClr val="C00000"/>
                          </a:solidFill>
                          <a:effectLst/>
                        </a:rPr>
                        <a:t> DTG</a:t>
                      </a:r>
                      <a:r>
                        <a:rPr lang="en-US" sz="2400" b="1" baseline="30000" dirty="0">
                          <a:solidFill>
                            <a:srgbClr val="C00000"/>
                          </a:solidFill>
                          <a:effectLst/>
                        </a:rPr>
                        <a:t> </a:t>
                      </a:r>
                      <a:r>
                        <a:rPr lang="en-US" sz="2400" baseline="30000" dirty="0">
                          <a:effectLst/>
                        </a:rPr>
                        <a:t>b</a:t>
                      </a:r>
                      <a:r>
                        <a:rPr lang="en-US" sz="2400" dirty="0">
                          <a:effectLst/>
                        </a:rPr>
                        <a:t>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2 NRTIs + (ATV/r or</a:t>
                      </a: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LPV/r)</a:t>
                      </a:r>
                    </a:p>
                    <a:p>
                      <a:pPr algn="ctr">
                        <a:lnSpc>
                          <a:spcPts val="1035"/>
                        </a:lnSpc>
                        <a:spcBef>
                          <a:spcPts val="0"/>
                        </a:spcBef>
                        <a:spcAft>
                          <a:spcPts val="0"/>
                        </a:spcAft>
                      </a:pPr>
                      <a:endParaRPr lang="en-US" sz="2400" dirty="0">
                        <a:effectLst/>
                        <a:latin typeface="Times New Roman"/>
                        <a:ea typeface="SimSun"/>
                        <a:cs typeface="Arial"/>
                      </a:endParaRPr>
                    </a:p>
                  </a:txBody>
                  <a:tcPr marL="68580" marR="68580" marT="0" marB="0" anchor="ctr"/>
                </a:tc>
                <a:tc rowSpan="4">
                  <a:txBody>
                    <a:bodyPr/>
                    <a:lstStyle/>
                    <a:p>
                      <a:pPr algn="l">
                        <a:lnSpc>
                          <a:spcPct val="100000"/>
                        </a:lnSpc>
                        <a:spcBef>
                          <a:spcPts val="600"/>
                        </a:spcBef>
                        <a:spcAft>
                          <a:spcPts val="0"/>
                        </a:spcAft>
                      </a:pPr>
                      <a:r>
                        <a:rPr lang="en-US" sz="2400" b="1" dirty="0" smtClean="0">
                          <a:solidFill>
                            <a:srgbClr val="C00000"/>
                          </a:solidFill>
                          <a:effectLst/>
                        </a:rPr>
                        <a:t>DRV/r</a:t>
                      </a:r>
                      <a:r>
                        <a:rPr lang="en-US" sz="2400" dirty="0" smtClean="0">
                          <a:effectLst/>
                        </a:rPr>
                        <a:t> </a:t>
                      </a:r>
                      <a:r>
                        <a:rPr lang="en-US" sz="2400" baseline="30000" dirty="0" smtClean="0">
                          <a:effectLst/>
                        </a:rPr>
                        <a:t> </a:t>
                      </a:r>
                      <a:r>
                        <a:rPr lang="en-US" sz="2400" baseline="30000" dirty="0">
                          <a:effectLst/>
                        </a:rPr>
                        <a:t>e f </a:t>
                      </a:r>
                      <a:r>
                        <a:rPr lang="en-US" sz="2400" dirty="0">
                          <a:effectLst/>
                        </a:rPr>
                        <a:t> +  </a:t>
                      </a:r>
                      <a:r>
                        <a:rPr lang="en-US" sz="2400" b="1" dirty="0">
                          <a:solidFill>
                            <a:srgbClr val="C00000"/>
                          </a:solidFill>
                          <a:effectLst/>
                        </a:rPr>
                        <a:t>DTG</a:t>
                      </a:r>
                      <a:r>
                        <a:rPr lang="en-US" sz="2400" baseline="30000" dirty="0">
                          <a:effectLst/>
                        </a:rPr>
                        <a:t> g  </a:t>
                      </a:r>
                      <a:r>
                        <a:rPr lang="en-US" sz="2400" dirty="0">
                          <a:effectLst/>
                        </a:rPr>
                        <a:t>± 1-2  NRTIs (where possible consider optimization using  genotyping)</a:t>
                      </a:r>
                      <a:endParaRPr lang="en-US" sz="2400" dirty="0">
                        <a:effectLst/>
                        <a:latin typeface="Times New Roman"/>
                        <a:ea typeface="SimSun"/>
                        <a:cs typeface="Arial"/>
                      </a:endParaRPr>
                    </a:p>
                  </a:txBody>
                  <a:tcPr marL="68580" marR="68580" marT="0" marB="0" anchor="ctr"/>
                </a:tc>
              </a:tr>
              <a:tr h="63646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a:t>
                      </a:r>
                      <a:r>
                        <a:rPr lang="pt-BR" sz="2400" b="1" dirty="0">
                          <a:solidFill>
                            <a:srgbClr val="C00000"/>
                          </a:solidFill>
                          <a:effectLst/>
                        </a:rPr>
                        <a:t>DTG</a:t>
                      </a:r>
                      <a:r>
                        <a:rPr lang="en-US" sz="2400" baseline="30000" dirty="0">
                          <a:effectLst/>
                        </a:rPr>
                        <a:t> b</a:t>
                      </a:r>
                      <a:r>
                        <a:rPr lang="en-US" sz="2400" dirty="0">
                          <a:effectLst/>
                        </a:rPr>
                        <a:t> </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49041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LPV/r</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c</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723031">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d</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bl>
          </a:graphicData>
        </a:graphic>
      </p:graphicFrame>
      <p:sp>
        <p:nvSpPr>
          <p:cNvPr id="5" name="Rectangle 1"/>
          <p:cNvSpPr>
            <a:spLocks noChangeArrowheads="1"/>
          </p:cNvSpPr>
          <p:nvPr/>
        </p:nvSpPr>
        <p:spPr bwMode="auto">
          <a:xfrm>
            <a:off x="457200" y="5200735"/>
            <a:ext cx="10768699"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a Optimized NRTI backbone should be used: AZT following TDF or ABC failure, and vice-versa.</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b In childbearing age women an adolescent girls, DTG can be used in those on reliable contraception and fully informed and benefit outweighs the risk.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c This applies to children for whom approved DTG dosing is available. RAL should remain the preferred 2nd line for those children for whom approved DTG is not available.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d ATV/r or LPV/r should remain the preferred 2nd line for those children for whom approved DTG is not available. This applies to children for whom approved DTG dosing is available.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e In PI-experienced patients, the recommended DRV/r dose should be 600mg/100 mg twice daily.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f  DRV/r should not be used in children younger than three years of age.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g DTG based 3</a:t>
            </a:r>
            <a:r>
              <a:rPr lang="en-US" altLang="en-US" sz="1200" baseline="30000" dirty="0">
                <a:solidFill>
                  <a:prstClr val="black"/>
                </a:solidFill>
                <a:ea typeface="SimSun" pitchFamily="2" charset="-122"/>
                <a:cs typeface="Times New Roman" pitchFamily="18" charset="0"/>
              </a:rPr>
              <a:t>rd</a:t>
            </a:r>
            <a:r>
              <a:rPr lang="en-US" altLang="en-US" sz="1200" dirty="0">
                <a:solidFill>
                  <a:prstClr val="black"/>
                </a:solidFill>
                <a:ea typeface="SimSun" pitchFamily="2" charset="-122"/>
                <a:cs typeface="Times New Roman" pitchFamily="18" charset="0"/>
              </a:rPr>
              <a:t>  line following use of INSTI must be administered with DTG BD.</a:t>
            </a:r>
            <a:endParaRPr lang="en-US" altLang="en-US" sz="1200" dirty="0">
              <a:solidFill>
                <a:prstClr val="black"/>
              </a:solidFill>
              <a:cs typeface="Arial" pitchFamily="34" charset="0"/>
            </a:endParaRPr>
          </a:p>
        </p:txBody>
      </p:sp>
    </p:spTree>
    <p:extLst>
      <p:ext uri="{BB962C8B-B14F-4D97-AF65-F5344CB8AC3E}">
        <p14:creationId xmlns:p14="http://schemas.microsoft.com/office/powerpoint/2010/main" val="2421510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6347757"/>
              </p:ext>
            </p:extLst>
          </p:nvPr>
        </p:nvGraphicFramePr>
        <p:xfrm>
          <a:off x="740236" y="1733969"/>
          <a:ext cx="10973543" cy="3193360"/>
        </p:xfrm>
        <a:graphic>
          <a:graphicData uri="http://schemas.openxmlformats.org/drawingml/2006/table">
            <a:tbl>
              <a:tblPr firstRow="1" firstCol="1" lastRow="1" lastCol="1" bandRow="1" bandCol="1">
                <a:tableStyleId>{B301B821-A1FF-4177-AEE7-76D212191A09}</a:tableStyleId>
              </a:tblPr>
              <a:tblGrid>
                <a:gridCol w="1654316"/>
                <a:gridCol w="2818608"/>
                <a:gridCol w="6500619"/>
              </a:tblGrid>
              <a:tr h="407760">
                <a:tc>
                  <a:txBody>
                    <a:bodyPr/>
                    <a:lstStyle/>
                    <a:p>
                      <a:pPr marL="73025" algn="ctr">
                        <a:lnSpc>
                          <a:spcPct val="115000"/>
                        </a:lnSpc>
                        <a:spcBef>
                          <a:spcPts val="380"/>
                        </a:spcBef>
                        <a:spcAft>
                          <a:spcPts val="0"/>
                        </a:spcAft>
                      </a:pPr>
                      <a:r>
                        <a:rPr lang="en-US" sz="2000" dirty="0" smtClean="0">
                          <a:effectLst/>
                        </a:rPr>
                        <a:t>Population</a:t>
                      </a:r>
                      <a:endParaRPr lang="en-US" sz="2000" dirty="0">
                        <a:effectLst/>
                        <a:latin typeface="Times New Roman"/>
                        <a:ea typeface="SimSun"/>
                        <a:cs typeface="Arial"/>
                      </a:endParaRPr>
                    </a:p>
                  </a:txBody>
                  <a:tcPr marL="0" marR="0" marT="0" marB="0" anchor="ctr"/>
                </a:tc>
                <a:tc gridSpan="2">
                  <a:txBody>
                    <a:bodyPr/>
                    <a:lstStyle/>
                    <a:p>
                      <a:pPr marL="1075690" algn="ctr">
                        <a:lnSpc>
                          <a:spcPct val="115000"/>
                        </a:lnSpc>
                        <a:spcBef>
                          <a:spcPts val="380"/>
                        </a:spcBef>
                        <a:spcAft>
                          <a:spcPts val="0"/>
                        </a:spcAft>
                      </a:pPr>
                      <a:r>
                        <a:rPr lang="en-US" sz="2000" dirty="0">
                          <a:effectLst/>
                        </a:rPr>
                        <a:t>Preferred second-line regimen </a:t>
                      </a:r>
                      <a:endParaRPr lang="en-US" sz="2000" dirty="0">
                        <a:effectLst/>
                        <a:latin typeface="Times New Roman"/>
                        <a:ea typeface="SimSun"/>
                        <a:cs typeface="Arial"/>
                      </a:endParaRPr>
                    </a:p>
                  </a:txBody>
                  <a:tcPr marL="0" marR="0" marT="0" marB="0" anchor="ctr"/>
                </a:tc>
                <a:tc hMerge="1">
                  <a:txBody>
                    <a:bodyPr/>
                    <a:lstStyle/>
                    <a:p>
                      <a:endParaRPr lang="en-US"/>
                    </a:p>
                  </a:txBody>
                  <a:tcPr/>
                </a:tc>
              </a:tr>
              <a:tr h="1129136">
                <a:tc rowSpan="2">
                  <a:txBody>
                    <a:bodyPr/>
                    <a:lstStyle/>
                    <a:p>
                      <a:pPr marL="92075">
                        <a:lnSpc>
                          <a:spcPts val="1000"/>
                        </a:lnSpc>
                        <a:spcAft>
                          <a:spcPts val="0"/>
                        </a:spcAft>
                      </a:pPr>
                      <a:r>
                        <a:rPr lang="en-US" sz="2000" dirty="0">
                          <a:effectLst/>
                        </a:rPr>
                        <a:t> </a:t>
                      </a:r>
                    </a:p>
                    <a:p>
                      <a:pPr marL="92075">
                        <a:lnSpc>
                          <a:spcPct val="115000"/>
                        </a:lnSpc>
                        <a:spcAft>
                          <a:spcPts val="0"/>
                        </a:spcAft>
                      </a:pPr>
                      <a:r>
                        <a:rPr lang="en-US" sz="2000" dirty="0">
                          <a:effectLst/>
                        </a:rPr>
                        <a:t>HIV and TB</a:t>
                      </a:r>
                    </a:p>
                    <a:p>
                      <a:pPr marL="92075">
                        <a:lnSpc>
                          <a:spcPct val="115000"/>
                        </a:lnSpc>
                        <a:spcBef>
                          <a:spcPts val="65"/>
                        </a:spcBef>
                        <a:spcAft>
                          <a:spcPts val="0"/>
                        </a:spcAft>
                      </a:pPr>
                      <a:r>
                        <a:rPr lang="en-US" sz="2000" dirty="0">
                          <a:effectLst/>
                        </a:rPr>
                        <a:t>coinfection</a:t>
                      </a:r>
                      <a:endParaRPr lang="en-US" sz="2000" dirty="0">
                        <a:effectLst/>
                        <a:latin typeface="+mn-lt"/>
                        <a:ea typeface="SimSun"/>
                        <a:cs typeface="Arial"/>
                      </a:endParaRPr>
                    </a:p>
                  </a:txBody>
                  <a:tcPr marL="0" marR="0" marT="0" marB="0" anchor="ctr"/>
                </a:tc>
                <a:tc>
                  <a:txBody>
                    <a:bodyPr/>
                    <a:lstStyle/>
                    <a:p>
                      <a:pPr marL="70485">
                        <a:lnSpc>
                          <a:spcPct val="115000"/>
                        </a:lnSpc>
                        <a:spcBef>
                          <a:spcPts val="380"/>
                        </a:spcBef>
                        <a:spcAft>
                          <a:spcPts val="0"/>
                        </a:spcAft>
                      </a:pPr>
                      <a:r>
                        <a:rPr lang="en-US" sz="2000" dirty="0">
                          <a:effectLst/>
                        </a:rPr>
                        <a:t>If using rifampicin in TB regimen</a:t>
                      </a:r>
                      <a:endParaRPr lang="en-US" sz="2000" b="0" dirty="0">
                        <a:effectLst/>
                        <a:latin typeface="+mn-lt"/>
                        <a:ea typeface="SimSun"/>
                        <a:cs typeface="Arial"/>
                      </a:endParaRPr>
                    </a:p>
                  </a:txBody>
                  <a:tcPr marL="0" marR="0" marT="0" marB="0" anchor="ctr"/>
                </a:tc>
                <a:tc>
                  <a:txBody>
                    <a:bodyPr/>
                    <a:lstStyle/>
                    <a:p>
                      <a:pPr marL="70485" marR="413385">
                        <a:lnSpc>
                          <a:spcPct val="106000"/>
                        </a:lnSpc>
                        <a:spcBef>
                          <a:spcPts val="380"/>
                        </a:spcBef>
                        <a:spcAft>
                          <a:spcPts val="0"/>
                        </a:spcAft>
                      </a:pPr>
                      <a:r>
                        <a:rPr lang="en-US" sz="2000" dirty="0" smtClean="0">
                          <a:effectLst/>
                        </a:rPr>
                        <a:t>Optimized NRTI backbone plus </a:t>
                      </a:r>
                      <a:r>
                        <a:rPr lang="en-US" sz="2000" dirty="0">
                          <a:effectLst/>
                        </a:rPr>
                        <a:t>double-dose DTG (that is, DTG 50 mg twice daily) or double-dose LPV/r (that is, LPV/r 800 mg/200 mg twice </a:t>
                      </a:r>
                      <a:r>
                        <a:rPr lang="en-US" sz="2000" dirty="0" smtClean="0">
                          <a:effectLst/>
                        </a:rPr>
                        <a:t>daily)</a:t>
                      </a:r>
                      <a:r>
                        <a:rPr lang="en-US" sz="2000" baseline="30000" dirty="0" err="1" smtClean="0">
                          <a:effectLst/>
                        </a:rPr>
                        <a:t>acd</a:t>
                      </a:r>
                      <a:endParaRPr lang="en-US" sz="2000" b="0" dirty="0">
                        <a:effectLst/>
                        <a:latin typeface="+mn-lt"/>
                        <a:ea typeface="SimSun"/>
                        <a:cs typeface="Arial"/>
                      </a:endParaRPr>
                    </a:p>
                  </a:txBody>
                  <a:tcPr marL="0" marR="0" marT="0" marB="0" anchor="ctr"/>
                </a:tc>
              </a:tr>
              <a:tr h="839327">
                <a:tc vMerge="1">
                  <a:txBody>
                    <a:bodyPr/>
                    <a:lstStyle/>
                    <a:p>
                      <a:endParaRPr lang="en-US"/>
                    </a:p>
                  </a:txBody>
                  <a:tcPr/>
                </a:tc>
                <a:tc>
                  <a:txBody>
                    <a:bodyPr/>
                    <a:lstStyle/>
                    <a:p>
                      <a:pPr marL="70485">
                        <a:lnSpc>
                          <a:spcPct val="115000"/>
                        </a:lnSpc>
                        <a:spcBef>
                          <a:spcPts val="380"/>
                        </a:spcBef>
                        <a:spcAft>
                          <a:spcPts val="0"/>
                        </a:spcAft>
                      </a:pPr>
                      <a:r>
                        <a:rPr lang="en-US" sz="2000" dirty="0">
                          <a:effectLst/>
                        </a:rPr>
                        <a:t>If using </a:t>
                      </a:r>
                      <a:r>
                        <a:rPr lang="en-US" sz="2000" dirty="0" err="1">
                          <a:effectLst/>
                        </a:rPr>
                        <a:t>rifabutin</a:t>
                      </a:r>
                      <a:r>
                        <a:rPr lang="en-US" sz="2000" dirty="0">
                          <a:effectLst/>
                        </a:rPr>
                        <a:t> in TB regimen</a:t>
                      </a:r>
                      <a:endParaRPr lang="en-US" sz="2000" b="0" dirty="0">
                        <a:effectLst/>
                        <a:latin typeface="+mn-lt"/>
                        <a:ea typeface="SimSun"/>
                        <a:cs typeface="Arial"/>
                      </a:endParaRPr>
                    </a:p>
                  </a:txBody>
                  <a:tcPr marL="0" marR="0" marT="0" marB="0" anchor="ctr"/>
                </a:tc>
                <a:tc>
                  <a:txBody>
                    <a:bodyPr/>
                    <a:lstStyle/>
                    <a:p>
                      <a:pPr marL="70485" marR="81915">
                        <a:lnSpc>
                          <a:spcPct val="106000"/>
                        </a:lnSpc>
                        <a:spcBef>
                          <a:spcPts val="380"/>
                        </a:spcBef>
                        <a:spcAft>
                          <a:spcPts val="0"/>
                        </a:spcAft>
                      </a:pPr>
                      <a:r>
                        <a:rPr lang="en-US" sz="2000" dirty="0" smtClean="0">
                          <a:effectLst/>
                        </a:rPr>
                        <a:t>Optimized NRTI backbone plus </a:t>
                      </a:r>
                      <a:r>
                        <a:rPr lang="en-US" sz="2000" dirty="0">
                          <a:effectLst/>
                        </a:rPr>
                        <a:t>DTG or boosted PI-containing regimens  at standard doses</a:t>
                      </a:r>
                      <a:r>
                        <a:rPr lang="en-US" sz="2000" baseline="30000" dirty="0">
                          <a:effectLst/>
                        </a:rPr>
                        <a:t> </a:t>
                      </a:r>
                      <a:r>
                        <a:rPr lang="en-US" sz="2000" baseline="30000" dirty="0" smtClean="0">
                          <a:effectLst/>
                        </a:rPr>
                        <a:t>ac</a:t>
                      </a:r>
                      <a:endParaRPr lang="en-US" sz="2000" b="0" dirty="0">
                        <a:effectLst/>
                        <a:latin typeface="+mn-lt"/>
                        <a:ea typeface="SimSun"/>
                        <a:cs typeface="Arial"/>
                      </a:endParaRPr>
                    </a:p>
                  </a:txBody>
                  <a:tcPr marL="0" marR="0" marT="0" marB="0" anchor="ctr"/>
                </a:tc>
              </a:tr>
              <a:tr h="817137">
                <a:tc>
                  <a:txBody>
                    <a:bodyPr/>
                    <a:lstStyle/>
                    <a:p>
                      <a:pPr marL="92075">
                        <a:lnSpc>
                          <a:spcPct val="115000"/>
                        </a:lnSpc>
                        <a:spcBef>
                          <a:spcPts val="380"/>
                        </a:spcBef>
                        <a:spcAft>
                          <a:spcPts val="0"/>
                        </a:spcAft>
                      </a:pPr>
                      <a:r>
                        <a:rPr lang="en-US" sz="2000" dirty="0">
                          <a:effectLst/>
                        </a:rPr>
                        <a:t>HIV and HBV</a:t>
                      </a:r>
                    </a:p>
                    <a:p>
                      <a:pPr marL="92075">
                        <a:lnSpc>
                          <a:spcPct val="115000"/>
                        </a:lnSpc>
                        <a:spcBef>
                          <a:spcPts val="65"/>
                        </a:spcBef>
                        <a:spcAft>
                          <a:spcPts val="0"/>
                        </a:spcAft>
                      </a:pPr>
                      <a:r>
                        <a:rPr lang="en-US" sz="2000" dirty="0">
                          <a:effectLst/>
                        </a:rPr>
                        <a:t>coinfection</a:t>
                      </a:r>
                      <a:endParaRPr lang="en-US" sz="2000" dirty="0">
                        <a:effectLst/>
                        <a:latin typeface="Times New Roman"/>
                        <a:ea typeface="SimSun"/>
                        <a:cs typeface="Arial"/>
                      </a:endParaRPr>
                    </a:p>
                  </a:txBody>
                  <a:tcPr marL="0" marR="0" marT="0" marB="0" anchor="ctr"/>
                </a:tc>
                <a:tc gridSpan="2">
                  <a:txBody>
                    <a:bodyPr/>
                    <a:lstStyle/>
                    <a:p>
                      <a:pPr marL="70485">
                        <a:lnSpc>
                          <a:spcPct val="115000"/>
                        </a:lnSpc>
                        <a:spcBef>
                          <a:spcPts val="380"/>
                        </a:spcBef>
                        <a:spcAft>
                          <a:spcPts val="0"/>
                        </a:spcAft>
                      </a:pPr>
                      <a:r>
                        <a:rPr lang="en-US" sz="2000" dirty="0">
                          <a:effectLst/>
                        </a:rPr>
                        <a:t>AZT + TDF + 3TC (or FTC) +  (</a:t>
                      </a:r>
                      <a:r>
                        <a:rPr lang="en-US" sz="2000" b="1" dirty="0">
                          <a:solidFill>
                            <a:srgbClr val="C00000"/>
                          </a:solidFill>
                          <a:effectLst/>
                        </a:rPr>
                        <a:t>DTG</a:t>
                      </a:r>
                      <a:r>
                        <a:rPr lang="en-US" sz="2000" dirty="0">
                          <a:effectLst/>
                        </a:rPr>
                        <a:t>  or ATV/r or LPV/r) </a:t>
                      </a:r>
                      <a:r>
                        <a:rPr lang="en-US" sz="2000" baseline="30000" dirty="0" err="1" smtClean="0">
                          <a:effectLst/>
                        </a:rPr>
                        <a:t>bd</a:t>
                      </a:r>
                      <a:endParaRPr lang="en-US" sz="2000" b="0" dirty="0">
                        <a:effectLst/>
                        <a:latin typeface="Times New Roman"/>
                        <a:ea typeface="SimSun"/>
                        <a:cs typeface="Arial"/>
                      </a:endParaRPr>
                    </a:p>
                  </a:txBody>
                  <a:tcPr marL="0" marR="0" marT="0" marB="0" anchor="ctr"/>
                </a:tc>
                <a:tc hMerge="1">
                  <a:txBody>
                    <a:bodyPr/>
                    <a:lstStyle/>
                    <a:p>
                      <a:endParaRPr lang="en-US"/>
                    </a:p>
                  </a:txBody>
                  <a:tcPr/>
                </a:tc>
              </a:tr>
            </a:tbl>
          </a:graphicData>
        </a:graphic>
      </p:graphicFrame>
      <p:sp>
        <p:nvSpPr>
          <p:cNvPr id="5" name="Rectangle 4"/>
          <p:cNvSpPr/>
          <p:nvPr/>
        </p:nvSpPr>
        <p:spPr>
          <a:xfrm>
            <a:off x="753847" y="5206254"/>
            <a:ext cx="10140126" cy="1169549"/>
          </a:xfrm>
          <a:prstGeom prst="rect">
            <a:avLst/>
          </a:prstGeom>
        </p:spPr>
        <p:txBody>
          <a:bodyPr wrap="square" lIns="91438" tIns="45719" rIns="91438" bIns="45719">
            <a:spAutoFit/>
          </a:bodyPr>
          <a:lstStyle/>
          <a:p>
            <a:r>
              <a:rPr lang="en-US" sz="1400" dirty="0">
                <a:solidFill>
                  <a:prstClr val="black"/>
                </a:solidFill>
              </a:rPr>
              <a:t>a If  TDF + 3TC (or FTC) was used as the NRTI backbone  in the 1st line failing regimen, AZT+3TC should be used in 2nd line and vice-versa. </a:t>
            </a:r>
          </a:p>
          <a:p>
            <a:r>
              <a:rPr lang="en-US" sz="1400" dirty="0">
                <a:solidFill>
                  <a:prstClr val="black"/>
                </a:solidFill>
              </a:rPr>
              <a:t>b DRV/r can be used as an alternative PI option. </a:t>
            </a:r>
          </a:p>
          <a:p>
            <a:r>
              <a:rPr lang="en-US" sz="1400" dirty="0">
                <a:solidFill>
                  <a:prstClr val="black"/>
                </a:solidFill>
              </a:rPr>
              <a:t>c In childbearing age women an adolescent girls,  DTG can be used if she is  on reliable contraception and fully informed and benefit outweighs the risk.</a:t>
            </a:r>
          </a:p>
          <a:p>
            <a:r>
              <a:rPr lang="en-US" sz="1400" dirty="0">
                <a:solidFill>
                  <a:prstClr val="black"/>
                </a:solidFill>
              </a:rPr>
              <a:t>d Standard LPV dose  with an adjusted dose of RTV (that is, LPV400mg/ RTV 400mg  twice daily) can be used as alternative options.</a:t>
            </a:r>
          </a:p>
        </p:txBody>
      </p:sp>
      <p:sp>
        <p:nvSpPr>
          <p:cNvPr id="6" name="Title 1"/>
          <p:cNvSpPr>
            <a:spLocks noGrp="1"/>
          </p:cNvSpPr>
          <p:nvPr>
            <p:ph type="title"/>
          </p:nvPr>
        </p:nvSpPr>
        <p:spPr>
          <a:xfrm>
            <a:off x="583325" y="331077"/>
            <a:ext cx="10770484" cy="1359618"/>
          </a:xfrm>
        </p:spPr>
        <p:txBody>
          <a:bodyPr>
            <a:normAutofit/>
          </a:bodyPr>
          <a:lstStyle/>
          <a:p>
            <a:pPr algn="ctr"/>
            <a:r>
              <a:rPr lang="en-GB" sz="4000" b="1" dirty="0">
                <a:solidFill>
                  <a:srgbClr val="0070C0"/>
                </a:solidFill>
              </a:rPr>
              <a:t>Preferred and alternative second-line ART regimens for TB </a:t>
            </a:r>
            <a:r>
              <a:rPr lang="en-GB" sz="4000" b="1" dirty="0" smtClean="0">
                <a:solidFill>
                  <a:srgbClr val="0070C0"/>
                </a:solidFill>
              </a:rPr>
              <a:t>and </a:t>
            </a:r>
            <a:r>
              <a:rPr lang="en-GB" sz="4000" b="1" dirty="0">
                <a:solidFill>
                  <a:srgbClr val="0070C0"/>
                </a:solidFill>
              </a:rPr>
              <a:t>HBV co-infections</a:t>
            </a:r>
            <a:endParaRPr lang="en-US" dirty="0">
              <a:solidFill>
                <a:srgbClr val="0070C0"/>
              </a:solidFill>
            </a:endParaRPr>
          </a:p>
        </p:txBody>
      </p:sp>
    </p:spTree>
    <p:extLst>
      <p:ext uri="{BB962C8B-B14F-4D97-AF65-F5344CB8AC3E}">
        <p14:creationId xmlns:p14="http://schemas.microsoft.com/office/powerpoint/2010/main" val="207549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7323" y="131778"/>
            <a:ext cx="11570732" cy="1434303"/>
          </a:xfrm>
          <a:prstGeom prst="rect">
            <a:avLst/>
          </a:prstGeom>
          <a:noFill/>
          <a:ln>
            <a:noFill/>
          </a:ln>
          <a:extLst/>
        </p:spPr>
        <p:txBody>
          <a:bodyPr wrap="square" lIns="79305" tIns="39656" rIns="79305" bIns="39656">
            <a:spAutoFit/>
          </a:bodyPr>
          <a:lstStyle/>
          <a:p>
            <a:pPr algn="ctr"/>
            <a:r>
              <a:rPr lang="fr-CH" sz="4400" b="1" dirty="0">
                <a:solidFill>
                  <a:srgbClr val="0070C0"/>
                </a:solidFill>
                <a:latin typeface="Calibri Light" panose="020F0302020204030204"/>
              </a:rPr>
              <a:t>2016 WHO recommandations for 1st Line ART in </a:t>
            </a:r>
            <a:r>
              <a:rPr lang="fr-CH" sz="4400" b="1" dirty="0" err="1">
                <a:solidFill>
                  <a:srgbClr val="0070C0"/>
                </a:solidFill>
                <a:latin typeface="Calibri Light" panose="020F0302020204030204"/>
              </a:rPr>
              <a:t>Adults</a:t>
            </a:r>
            <a:r>
              <a:rPr lang="fr-CH" sz="4400" b="1" dirty="0">
                <a:solidFill>
                  <a:srgbClr val="0070C0"/>
                </a:solidFill>
                <a:latin typeface="Calibri Light" panose="020F0302020204030204"/>
              </a:rPr>
              <a:t> and Adolescents</a:t>
            </a:r>
            <a:endParaRPr lang="en-US" sz="4400" b="1" dirty="0">
              <a:solidFill>
                <a:srgbClr val="0070C0"/>
              </a:solidFill>
              <a:latin typeface="Calibri Light" panose="020F0302020204030204"/>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83" y="1981500"/>
            <a:ext cx="5469689" cy="358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137752" y="1981495"/>
            <a:ext cx="6089117" cy="3168352"/>
            <a:chOff x="2135777" y="2100051"/>
            <a:chExt cx="7741849" cy="232050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777" y="2100051"/>
              <a:ext cx="7739269" cy="23205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p:cNvPr>
            <p:cNvSpPr txBox="1"/>
            <p:nvPr/>
          </p:nvSpPr>
          <p:spPr>
            <a:xfrm>
              <a:off x="6787032" y="2708477"/>
              <a:ext cx="2428820" cy="326854"/>
            </a:xfrm>
            <a:prstGeom prst="rect">
              <a:avLst/>
            </a:prstGeom>
            <a:noFill/>
            <a:ln w="38100">
              <a:solidFill>
                <a:srgbClr val="FF0000"/>
              </a:solidFill>
            </a:ln>
          </p:spPr>
          <p:txBody>
            <a:bodyPr wrap="square">
              <a:spAutoFit/>
            </a:bodyPr>
            <a:lstStyle/>
            <a:p>
              <a:pPr defTabSz="913762">
                <a:defRPr/>
              </a:pPr>
              <a:endParaRPr lang="en-US" sz="2300" kern="0" dirty="0">
                <a:solidFill>
                  <a:prstClr val="black"/>
                </a:solidFill>
                <a:ea typeface="MS PGothic" pitchFamily="34" charset="-128"/>
                <a:cs typeface="Arial"/>
              </a:endParaRPr>
            </a:p>
          </p:txBody>
        </p:sp>
        <p:sp>
          <p:nvSpPr>
            <p:cNvPr id="9" name="TextBox 8">
              <a:extLst/>
            </p:cNvPr>
            <p:cNvSpPr txBox="1"/>
            <p:nvPr/>
          </p:nvSpPr>
          <p:spPr>
            <a:xfrm>
              <a:off x="6775691" y="3852189"/>
              <a:ext cx="3101935" cy="326854"/>
            </a:xfrm>
            <a:prstGeom prst="rect">
              <a:avLst/>
            </a:prstGeom>
            <a:noFill/>
            <a:ln w="38100">
              <a:solidFill>
                <a:srgbClr val="FF0000"/>
              </a:solidFill>
            </a:ln>
          </p:spPr>
          <p:txBody>
            <a:bodyPr wrap="square">
              <a:spAutoFit/>
            </a:bodyPr>
            <a:lstStyle/>
            <a:p>
              <a:pPr defTabSz="913762">
                <a:defRPr/>
              </a:pPr>
              <a:endParaRPr lang="en-US" sz="2300" kern="0" dirty="0">
                <a:solidFill>
                  <a:prstClr val="black"/>
                </a:solidFill>
                <a:ea typeface="MS PGothic" pitchFamily="34" charset="-128"/>
                <a:cs typeface="Arial"/>
              </a:endParaRPr>
            </a:p>
          </p:txBody>
        </p:sp>
      </p:grpSp>
      <p:sp>
        <p:nvSpPr>
          <p:cNvPr id="2" name="TextBox 1"/>
          <p:cNvSpPr txBox="1"/>
          <p:nvPr/>
        </p:nvSpPr>
        <p:spPr>
          <a:xfrm>
            <a:off x="9284006" y="5503293"/>
            <a:ext cx="2907996" cy="276997"/>
          </a:xfrm>
          <a:prstGeom prst="rect">
            <a:avLst/>
          </a:prstGeom>
          <a:noFill/>
        </p:spPr>
        <p:txBody>
          <a:bodyPr wrap="square" lIns="91438" tIns="45719" rIns="91438" bIns="45719" rtlCol="0">
            <a:spAutoFit/>
          </a:bodyPr>
          <a:lstStyle/>
          <a:p>
            <a:r>
              <a:rPr lang="en-US" sz="1200" dirty="0">
                <a:solidFill>
                  <a:prstClr val="black"/>
                </a:solidFill>
              </a:rPr>
              <a:t>WHO Consolidated ARV Guidelines , 2016</a:t>
            </a:r>
          </a:p>
        </p:txBody>
      </p:sp>
      <p:sp>
        <p:nvSpPr>
          <p:cNvPr id="10" name="Rectangle 9">
            <a:extLst>
              <a:ext uri="{FF2B5EF4-FFF2-40B4-BE49-F238E27FC236}">
                <a16:creationId xmlns:a16="http://schemas.microsoft.com/office/drawing/2014/main" xmlns="" id="{D71A23FE-649C-4250-9761-CE426CC69039}"/>
              </a:ext>
            </a:extLst>
          </p:cNvPr>
          <p:cNvSpPr/>
          <p:nvPr/>
        </p:nvSpPr>
        <p:spPr>
          <a:xfrm>
            <a:off x="56595" y="5232418"/>
            <a:ext cx="7478920" cy="1493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t"/>
          <a:lstStyle/>
          <a:p>
            <a:pPr defTabSz="457027"/>
            <a:r>
              <a:rPr lang="en-US" b="1" dirty="0">
                <a:solidFill>
                  <a:prstClr val="black"/>
                </a:solidFill>
                <a:cs typeface="Microsoft New Tai Lue" panose="020B0502040204020203" pitchFamily="34" charset="0"/>
              </a:rPr>
              <a:t>In 2017 WHO Recommendations:</a:t>
            </a:r>
          </a:p>
          <a:p>
            <a:pPr defTabSz="457027"/>
            <a:r>
              <a:rPr lang="en-US" dirty="0">
                <a:solidFill>
                  <a:prstClr val="black"/>
                </a:solidFill>
                <a:cs typeface="Microsoft New Tai Lue" panose="020B0502040204020203" pitchFamily="34" charset="0"/>
              </a:rPr>
              <a:t>1) Countries with national pretreatment HIVDR to EFV or NVP </a:t>
            </a:r>
            <a:r>
              <a:rPr lang="en-US" b="1" dirty="0">
                <a:solidFill>
                  <a:prstClr val="black"/>
                </a:solidFill>
                <a:cs typeface="Microsoft New Tai Lue" panose="020B0502040204020203" pitchFamily="34" charset="0"/>
              </a:rPr>
              <a:t>≥10% </a:t>
            </a:r>
            <a:r>
              <a:rPr lang="en-US" dirty="0">
                <a:solidFill>
                  <a:prstClr val="black"/>
                </a:solidFill>
                <a:cs typeface="Microsoft New Tai Lue" panose="020B0502040204020203" pitchFamily="34" charset="0"/>
              </a:rPr>
              <a:t>should consider a </a:t>
            </a:r>
            <a:r>
              <a:rPr lang="en-US" b="1" dirty="0">
                <a:solidFill>
                  <a:prstClr val="black"/>
                </a:solidFill>
                <a:cs typeface="Microsoft New Tai Lue" panose="020B0502040204020203" pitchFamily="34" charset="0"/>
              </a:rPr>
              <a:t>RAPID</a:t>
            </a:r>
            <a:r>
              <a:rPr lang="en-US" dirty="0">
                <a:solidFill>
                  <a:prstClr val="black"/>
                </a:solidFill>
                <a:cs typeface="Microsoft New Tai Lue" panose="020B0502040204020203" pitchFamily="34" charset="0"/>
              </a:rPr>
              <a:t> transition to </a:t>
            </a:r>
            <a:r>
              <a:rPr lang="en-US" b="1" dirty="0">
                <a:solidFill>
                  <a:prstClr val="black"/>
                </a:solidFill>
                <a:cs typeface="Microsoft New Tai Lue" panose="020B0502040204020203" pitchFamily="34" charset="0"/>
              </a:rPr>
              <a:t>non-NNRTI for all new ART starters:</a:t>
            </a:r>
            <a:endParaRPr lang="en-US" dirty="0">
              <a:solidFill>
                <a:prstClr val="black"/>
              </a:solidFill>
              <a:cs typeface="Microsoft New Tai Lue" panose="020B0502040204020203" pitchFamily="34" charset="0"/>
            </a:endParaRPr>
          </a:p>
          <a:p>
            <a:pPr defTabSz="457027"/>
            <a:r>
              <a:rPr lang="en-GB" dirty="0">
                <a:solidFill>
                  <a:prstClr val="black"/>
                </a:solidFill>
                <a:cs typeface="Microsoft New Tai Lue" panose="020B0502040204020203" pitchFamily="34" charset="0"/>
              </a:rPr>
              <a:t>2) ART starters with reported prior exposure to ARVs: start </a:t>
            </a:r>
            <a:r>
              <a:rPr lang="en-GB" b="1" dirty="0">
                <a:solidFill>
                  <a:prstClr val="black"/>
                </a:solidFill>
                <a:cs typeface="Microsoft New Tai Lue" panose="020B0502040204020203" pitchFamily="34" charset="0"/>
              </a:rPr>
              <a:t>a non-NNRTI </a:t>
            </a:r>
            <a:r>
              <a:rPr lang="en-GB" dirty="0">
                <a:solidFill>
                  <a:prstClr val="black"/>
                </a:solidFill>
                <a:cs typeface="Microsoft New Tai Lue" panose="020B0502040204020203" pitchFamily="34" charset="0"/>
              </a:rPr>
              <a:t>(i.e. DTG), regardless of level of PDR</a:t>
            </a:r>
            <a:r>
              <a:rPr lang="en-US" sz="1500" dirty="0">
                <a:solidFill>
                  <a:prstClr val="black"/>
                </a:solidFill>
                <a:cs typeface="Microsoft New Tai Lue" panose="020B0502040204020203" pitchFamily="34" charset="0"/>
              </a:rPr>
              <a:t> </a:t>
            </a:r>
          </a:p>
        </p:txBody>
      </p:sp>
    </p:spTree>
    <p:extLst>
      <p:ext uri="{BB962C8B-B14F-4D97-AF65-F5344CB8AC3E}">
        <p14:creationId xmlns:p14="http://schemas.microsoft.com/office/powerpoint/2010/main" val="6101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 y="1838335"/>
            <a:ext cx="10515600" cy="4351338"/>
          </a:xfrm>
        </p:spPr>
        <p:txBody>
          <a:bodyPr/>
          <a:lstStyle/>
          <a:p>
            <a:endParaRPr lang="en-GB" dirty="0" smtClean="0"/>
          </a:p>
          <a:p>
            <a:endParaRPr lang="en-GB" dirty="0"/>
          </a:p>
          <a:p>
            <a:pPr marL="0" indent="0">
              <a:buNone/>
            </a:pPr>
            <a:endParaRPr lang="en-GB" dirty="0" smtClean="0"/>
          </a:p>
          <a:p>
            <a:endParaRPr lang="en-GB" dirty="0" smtClean="0"/>
          </a:p>
          <a:p>
            <a:endParaRPr lang="en-GB" dirty="0"/>
          </a:p>
          <a:p>
            <a:pPr marL="0" indent="0">
              <a:buNone/>
            </a:pPr>
            <a:endParaRPr lang="en-GB" dirty="0"/>
          </a:p>
          <a:p>
            <a:endParaRPr lang="en-US" dirty="0"/>
          </a:p>
        </p:txBody>
      </p:sp>
      <p:sp>
        <p:nvSpPr>
          <p:cNvPr id="10" name="TextBox 9"/>
          <p:cNvSpPr txBox="1"/>
          <p:nvPr/>
        </p:nvSpPr>
        <p:spPr>
          <a:xfrm>
            <a:off x="2929263" y="2177790"/>
            <a:ext cx="3266123" cy="461665"/>
          </a:xfrm>
          <a:prstGeom prst="rect">
            <a:avLst/>
          </a:prstGeom>
          <a:noFill/>
        </p:spPr>
        <p:txBody>
          <a:bodyPr wrap="square" rtlCol="0">
            <a:spAutoFit/>
          </a:bodyPr>
          <a:lstStyle>
            <a:defPPr>
              <a:defRPr lang="en-US"/>
            </a:defPPr>
            <a:lvl1pPr>
              <a:defRPr sz="2800"/>
            </a:lvl1pPr>
          </a:lstStyle>
          <a:p>
            <a:pPr defTabSz="914400"/>
            <a:r>
              <a:rPr lang="en-GB" sz="2400" b="1" dirty="0" smtClean="0">
                <a:solidFill>
                  <a:prstClr val="black"/>
                </a:solidFill>
              </a:rPr>
              <a:t>VL </a:t>
            </a:r>
            <a:r>
              <a:rPr lang="en-GB" sz="2400" b="1" dirty="0">
                <a:solidFill>
                  <a:prstClr val="black"/>
                </a:solidFill>
              </a:rPr>
              <a:t>&gt; 1000 c/ml </a:t>
            </a:r>
            <a:endParaRPr lang="en-US" sz="2400" b="1" dirty="0">
              <a:solidFill>
                <a:prstClr val="black"/>
              </a:solidFill>
            </a:endParaRPr>
          </a:p>
        </p:txBody>
      </p:sp>
      <p:cxnSp>
        <p:nvCxnSpPr>
          <p:cNvPr id="16" name="Straight Arrow Connector 15"/>
          <p:cNvCxnSpPr/>
          <p:nvPr/>
        </p:nvCxnSpPr>
        <p:spPr>
          <a:xfrm>
            <a:off x="2655277" y="1922547"/>
            <a:ext cx="2603952" cy="114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27917" y="1484786"/>
            <a:ext cx="6432715" cy="830997"/>
          </a:xfrm>
          <a:prstGeom prst="rect">
            <a:avLst/>
          </a:prstGeom>
          <a:solidFill>
            <a:srgbClr val="92D050"/>
          </a:solidFill>
        </p:spPr>
        <p:txBody>
          <a:bodyPr wrap="square" rtlCol="0">
            <a:spAutoFit/>
          </a:bodyPr>
          <a:lstStyle/>
          <a:p>
            <a:pPr defTabSz="914400"/>
            <a:r>
              <a:rPr lang="en-GB" sz="2400" b="1" dirty="0" smtClean="0">
                <a:solidFill>
                  <a:prstClr val="black"/>
                </a:solidFill>
              </a:rPr>
              <a:t>Switch</a:t>
            </a:r>
            <a:r>
              <a:rPr lang="en-GB" sz="2400" dirty="0" smtClean="0">
                <a:solidFill>
                  <a:prstClr val="black"/>
                </a:solidFill>
              </a:rPr>
              <a:t> </a:t>
            </a:r>
            <a:r>
              <a:rPr lang="en-GB" sz="2400" b="1" dirty="0" smtClean="0">
                <a:solidFill>
                  <a:prstClr val="black"/>
                </a:solidFill>
              </a:rPr>
              <a:t>to 2nd line</a:t>
            </a:r>
            <a:r>
              <a:rPr lang="en-GB" sz="2400" dirty="0" smtClean="0">
                <a:solidFill>
                  <a:prstClr val="black"/>
                </a:solidFill>
              </a:rPr>
              <a:t> with optimized NRTI backbone </a:t>
            </a:r>
          </a:p>
          <a:p>
            <a:pPr defTabSz="914400"/>
            <a:r>
              <a:rPr lang="en-GB" sz="2400" b="1" dirty="0" smtClean="0">
                <a:solidFill>
                  <a:prstClr val="black"/>
                </a:solidFill>
              </a:rPr>
              <a:t>(AZT+3TC+DTG) </a:t>
            </a:r>
            <a:endParaRPr lang="en-US" sz="2400" b="1" dirty="0">
              <a:solidFill>
                <a:prstClr val="black"/>
              </a:solidFill>
            </a:endParaRPr>
          </a:p>
        </p:txBody>
      </p:sp>
      <p:sp>
        <p:nvSpPr>
          <p:cNvPr id="18" name="Title 1"/>
          <p:cNvSpPr>
            <a:spLocks noGrp="1"/>
          </p:cNvSpPr>
          <p:nvPr>
            <p:ph type="title"/>
          </p:nvPr>
        </p:nvSpPr>
        <p:spPr>
          <a:xfrm>
            <a:off x="350975" y="211014"/>
            <a:ext cx="11563736" cy="1048617"/>
          </a:xfrm>
          <a:noFill/>
        </p:spPr>
        <p:txBody>
          <a:bodyPr>
            <a:noAutofit/>
          </a:bodyPr>
          <a:lstStyle/>
          <a:p>
            <a:pPr algn="l"/>
            <a:r>
              <a:rPr lang="en-GB" sz="3200" dirty="0" smtClean="0"/>
              <a:t/>
            </a:r>
            <a:br>
              <a:rPr lang="en-GB" sz="3200" dirty="0" smtClean="0"/>
            </a:br>
            <a:r>
              <a:rPr lang="en-US" sz="3200" b="1" dirty="0">
                <a:solidFill>
                  <a:srgbClr val="0070C0"/>
                </a:solidFill>
              </a:rPr>
              <a:t>Use of optimized NRTI backbone in second-line ART: </a:t>
            </a:r>
            <a:br>
              <a:rPr lang="en-US" sz="3200" b="1" dirty="0">
                <a:solidFill>
                  <a:srgbClr val="0070C0"/>
                </a:solidFill>
              </a:rPr>
            </a:br>
            <a:r>
              <a:rPr lang="en-US" sz="3200" b="1" dirty="0" smtClean="0">
                <a:solidFill>
                  <a:srgbClr val="0070C0"/>
                </a:solidFill>
              </a:rPr>
              <a:t>HIV drug resistance considerations </a:t>
            </a:r>
            <a:br>
              <a:rPr lang="en-US" sz="3200" b="1" dirty="0" smtClean="0">
                <a:solidFill>
                  <a:srgbClr val="0070C0"/>
                </a:solidFill>
              </a:rPr>
            </a:br>
            <a:endParaRPr lang="en-US" sz="3200" b="1" dirty="0">
              <a:solidFill>
                <a:srgbClr val="0070C0"/>
              </a:solidFill>
            </a:endParaRPr>
          </a:p>
        </p:txBody>
      </p:sp>
      <p:sp>
        <p:nvSpPr>
          <p:cNvPr id="2" name="Rounded Rectangle 1"/>
          <p:cNvSpPr/>
          <p:nvPr/>
        </p:nvSpPr>
        <p:spPr>
          <a:xfrm>
            <a:off x="143339" y="2805728"/>
            <a:ext cx="11921452" cy="3255854"/>
          </a:xfrm>
          <a:prstGeom prst="roundRect">
            <a:avLst/>
          </a:prstGeom>
          <a:solidFill>
            <a:srgbClr val="D4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defTabSz="914400">
              <a:buFont typeface="Arial" panose="020B0604020202020204" pitchFamily="34" charset="0"/>
              <a:buChar char="•"/>
            </a:pPr>
            <a:r>
              <a:rPr lang="en-US" sz="2400" dirty="0" smtClean="0">
                <a:solidFill>
                  <a:prstClr val="black">
                    <a:lumMod val="95000"/>
                    <a:lumOff val="5000"/>
                  </a:prstClr>
                </a:solidFill>
              </a:rPr>
              <a:t>DTG monotherapy studies: increased risk of DTG resistance</a:t>
            </a:r>
          </a:p>
          <a:p>
            <a:pPr marL="285750" lvl="1" indent="-285750" defTabSz="914400">
              <a:buFont typeface="Arial" panose="020B0604020202020204" pitchFamily="34" charset="0"/>
              <a:buChar char="•"/>
            </a:pPr>
            <a:r>
              <a:rPr lang="en-US" sz="2400" dirty="0" smtClean="0">
                <a:solidFill>
                  <a:prstClr val="black">
                    <a:lumMod val="95000"/>
                    <a:lumOff val="5000"/>
                  </a:prstClr>
                </a:solidFill>
              </a:rPr>
              <a:t>DTG + one NRTI= promising but inconclusive results if VL&gt;1000 and NRTI DR is present</a:t>
            </a:r>
          </a:p>
          <a:p>
            <a:pPr marL="285750" lvl="1" indent="-285750" defTabSz="914400">
              <a:buFont typeface="Arial" panose="020B0604020202020204" pitchFamily="34" charset="0"/>
              <a:buChar char="•"/>
            </a:pPr>
            <a:r>
              <a:rPr lang="en-US" sz="2400" dirty="0" smtClean="0">
                <a:solidFill>
                  <a:prstClr val="black">
                    <a:lumMod val="95000"/>
                    <a:lumOff val="5000"/>
                  </a:prstClr>
                </a:solidFill>
              </a:rPr>
              <a:t>In </a:t>
            </a:r>
            <a:r>
              <a:rPr lang="en-US" sz="2400" dirty="0">
                <a:solidFill>
                  <a:prstClr val="black">
                    <a:lumMod val="95000"/>
                    <a:lumOff val="5000"/>
                  </a:prstClr>
                </a:solidFill>
              </a:rPr>
              <a:t>sub-Saharan </a:t>
            </a:r>
            <a:r>
              <a:rPr lang="en-US" sz="2400" dirty="0" smtClean="0">
                <a:solidFill>
                  <a:prstClr val="black">
                    <a:lumMod val="95000"/>
                    <a:lumOff val="5000"/>
                  </a:prstClr>
                </a:solidFill>
              </a:rPr>
              <a:t>Africa, most of TLE failures have </a:t>
            </a:r>
            <a:r>
              <a:rPr lang="en-US" sz="2400" dirty="0">
                <a:solidFill>
                  <a:prstClr val="black">
                    <a:lumMod val="95000"/>
                    <a:lumOff val="5000"/>
                  </a:prstClr>
                </a:solidFill>
              </a:rPr>
              <a:t>no active NRTI </a:t>
            </a:r>
            <a:endParaRPr lang="en-US" sz="2400" dirty="0" smtClean="0">
              <a:solidFill>
                <a:prstClr val="black">
                  <a:lumMod val="95000"/>
                  <a:lumOff val="5000"/>
                </a:prstClr>
              </a:solidFill>
            </a:endParaRPr>
          </a:p>
          <a:p>
            <a:pPr marL="742950" lvl="1" indent="-285750" defTabSz="914400">
              <a:buFont typeface="Arial" panose="020B0604020202020204" pitchFamily="34" charset="0"/>
              <a:buChar char="•"/>
            </a:pPr>
            <a:r>
              <a:rPr lang="en-US" sz="2400" dirty="0" smtClean="0">
                <a:solidFill>
                  <a:prstClr val="black">
                    <a:lumMod val="95000"/>
                    <a:lumOff val="5000"/>
                  </a:prstClr>
                </a:solidFill>
              </a:rPr>
              <a:t>57</a:t>
            </a:r>
            <a:r>
              <a:rPr lang="en-US" sz="2400" dirty="0">
                <a:solidFill>
                  <a:prstClr val="black">
                    <a:lumMod val="95000"/>
                    <a:lumOff val="5000"/>
                  </a:prstClr>
                </a:solidFill>
              </a:rPr>
              <a:t>% </a:t>
            </a:r>
            <a:r>
              <a:rPr lang="en-US" sz="2400" dirty="0" smtClean="0">
                <a:solidFill>
                  <a:prstClr val="black">
                    <a:lumMod val="95000"/>
                    <a:lumOff val="5000"/>
                  </a:prstClr>
                </a:solidFill>
              </a:rPr>
              <a:t>people failing TLE carry TDF DR; of those, 80-100</a:t>
            </a:r>
            <a:r>
              <a:rPr lang="en-US" sz="2400" dirty="0">
                <a:solidFill>
                  <a:prstClr val="black">
                    <a:lumMod val="95000"/>
                    <a:lumOff val="5000"/>
                  </a:prstClr>
                </a:solidFill>
              </a:rPr>
              <a:t>% have also 3TC </a:t>
            </a:r>
            <a:r>
              <a:rPr lang="en-US" sz="2400" dirty="0" smtClean="0">
                <a:solidFill>
                  <a:prstClr val="black">
                    <a:lumMod val="95000"/>
                    <a:lumOff val="5000"/>
                  </a:prstClr>
                </a:solidFill>
              </a:rPr>
              <a:t>DR</a:t>
            </a:r>
          </a:p>
          <a:p>
            <a:pPr marL="285750" indent="-285750" defTabSz="914400">
              <a:buFont typeface="Arial" panose="020B0604020202020204" pitchFamily="34" charset="0"/>
              <a:buChar char="•"/>
            </a:pPr>
            <a:r>
              <a:rPr lang="en-GB" sz="2400" dirty="0">
                <a:solidFill>
                  <a:prstClr val="black">
                    <a:lumMod val="95000"/>
                    <a:lumOff val="5000"/>
                  </a:prstClr>
                </a:solidFill>
              </a:rPr>
              <a:t>There is uncertainty if </a:t>
            </a:r>
            <a:r>
              <a:rPr lang="en-GB" sz="2400" dirty="0" smtClean="0">
                <a:solidFill>
                  <a:prstClr val="black">
                    <a:lumMod val="95000"/>
                    <a:lumOff val="5000"/>
                  </a:prstClr>
                </a:solidFill>
              </a:rPr>
              <a:t>DTG + no active NRTI backbone is </a:t>
            </a:r>
            <a:r>
              <a:rPr lang="en-GB" sz="2400" dirty="0">
                <a:solidFill>
                  <a:prstClr val="black">
                    <a:lumMod val="95000"/>
                    <a:lumOff val="5000"/>
                  </a:prstClr>
                </a:solidFill>
              </a:rPr>
              <a:t>associated with emergence of resistance </a:t>
            </a:r>
          </a:p>
          <a:p>
            <a:pPr marL="285750" indent="-285750" defTabSz="914400">
              <a:buFont typeface="Arial" panose="020B0604020202020204" pitchFamily="34" charset="0"/>
              <a:buChar char="•"/>
            </a:pPr>
            <a:r>
              <a:rPr lang="en-GB" sz="2400" dirty="0" smtClean="0">
                <a:solidFill>
                  <a:prstClr val="black">
                    <a:lumMod val="95000"/>
                    <a:lumOff val="5000"/>
                  </a:prstClr>
                </a:solidFill>
              </a:rPr>
              <a:t>Switch from </a:t>
            </a:r>
            <a:r>
              <a:rPr lang="en-GB" sz="2400" b="1" dirty="0">
                <a:solidFill>
                  <a:prstClr val="black">
                    <a:lumMod val="95000"/>
                    <a:lumOff val="5000"/>
                  </a:prstClr>
                </a:solidFill>
              </a:rPr>
              <a:t>TDF/XTC+EFV </a:t>
            </a:r>
            <a:r>
              <a:rPr lang="en-GB" sz="2400" b="1" dirty="0" smtClean="0">
                <a:solidFill>
                  <a:prstClr val="black">
                    <a:lumMod val="95000"/>
                    <a:lumOff val="5000"/>
                  </a:prstClr>
                </a:solidFill>
              </a:rPr>
              <a:t>to </a:t>
            </a:r>
            <a:r>
              <a:rPr lang="en-GB" sz="2400" b="1" dirty="0">
                <a:solidFill>
                  <a:prstClr val="black">
                    <a:lumMod val="95000"/>
                    <a:lumOff val="5000"/>
                  </a:prstClr>
                </a:solidFill>
              </a:rPr>
              <a:t>AZT+3TC+DTG </a:t>
            </a:r>
            <a:r>
              <a:rPr lang="en-GB" sz="2400" dirty="0" smtClean="0">
                <a:solidFill>
                  <a:prstClr val="black">
                    <a:lumMod val="95000"/>
                    <a:lumOff val="5000"/>
                  </a:prstClr>
                </a:solidFill>
              </a:rPr>
              <a:t>is associated with better efficacy (87% VLS) compared to maintaining the NRTI backbone TDF/XTC+EFV (79% VLS) </a:t>
            </a:r>
          </a:p>
        </p:txBody>
      </p:sp>
      <p:sp>
        <p:nvSpPr>
          <p:cNvPr id="5" name="TextBox 4"/>
          <p:cNvSpPr txBox="1"/>
          <p:nvPr/>
        </p:nvSpPr>
        <p:spPr>
          <a:xfrm>
            <a:off x="213679" y="1619612"/>
            <a:ext cx="2668650" cy="523220"/>
          </a:xfrm>
          <a:prstGeom prst="rect">
            <a:avLst/>
          </a:prstGeom>
          <a:solidFill>
            <a:srgbClr val="00B0F0"/>
          </a:solidFill>
        </p:spPr>
        <p:txBody>
          <a:bodyPr wrap="square" rtlCol="0">
            <a:spAutoFit/>
          </a:bodyPr>
          <a:lstStyle/>
          <a:p>
            <a:pPr defTabSz="914400"/>
            <a:r>
              <a:rPr lang="en-GB" sz="2800" b="1" dirty="0" smtClean="0">
                <a:solidFill>
                  <a:prstClr val="black"/>
                </a:solidFill>
              </a:rPr>
              <a:t>TDF/3TC+NNRTI</a:t>
            </a:r>
            <a:endParaRPr lang="en-GB" sz="2800" b="1" dirty="0">
              <a:solidFill>
                <a:prstClr val="black"/>
              </a:solidFill>
            </a:endParaRPr>
          </a:p>
        </p:txBody>
      </p:sp>
      <p:sp>
        <p:nvSpPr>
          <p:cNvPr id="4" name="TextBox 3"/>
          <p:cNvSpPr txBox="1"/>
          <p:nvPr/>
        </p:nvSpPr>
        <p:spPr>
          <a:xfrm>
            <a:off x="863672" y="6536530"/>
            <a:ext cx="8117159" cy="276999"/>
          </a:xfrm>
          <a:prstGeom prst="rect">
            <a:avLst/>
          </a:prstGeom>
          <a:noFill/>
        </p:spPr>
        <p:txBody>
          <a:bodyPr wrap="none" rtlCol="0">
            <a:spAutoFit/>
          </a:bodyPr>
          <a:lstStyle/>
          <a:p>
            <a:pPr defTabSz="914400"/>
            <a:r>
              <a:rPr lang="en-US" sz="1200" dirty="0" smtClean="0">
                <a:solidFill>
                  <a:prstClr val="black">
                    <a:lumMod val="95000"/>
                    <a:lumOff val="5000"/>
                  </a:prstClr>
                </a:solidFill>
              </a:rPr>
              <a:t>Gupta</a:t>
            </a:r>
            <a:r>
              <a:rPr lang="en-US" sz="1200" dirty="0">
                <a:solidFill>
                  <a:prstClr val="black">
                    <a:lumMod val="95000"/>
                    <a:lumOff val="5000"/>
                  </a:prstClr>
                </a:solidFill>
              </a:rPr>
              <a:t>, Lancet ID, 2016; Steegen; JAC, </a:t>
            </a:r>
            <a:r>
              <a:rPr lang="en-US" sz="1200" dirty="0" smtClean="0">
                <a:solidFill>
                  <a:prstClr val="black">
                    <a:lumMod val="95000"/>
                    <a:lumOff val="5000"/>
                  </a:prstClr>
                </a:solidFill>
              </a:rPr>
              <a:t>2017; </a:t>
            </a:r>
            <a:r>
              <a:rPr lang="en-GB" sz="1200" dirty="0" smtClean="0">
                <a:solidFill>
                  <a:prstClr val="black">
                    <a:lumMod val="95000"/>
                    <a:lumOff val="5000"/>
                  </a:prstClr>
                </a:solidFill>
              </a:rPr>
              <a:t>DAWNING </a:t>
            </a:r>
            <a:r>
              <a:rPr lang="en-GB" sz="1200" dirty="0">
                <a:solidFill>
                  <a:prstClr val="black">
                    <a:lumMod val="95000"/>
                    <a:lumOff val="5000"/>
                  </a:prstClr>
                </a:solidFill>
              </a:rPr>
              <a:t>study, CROI </a:t>
            </a:r>
            <a:r>
              <a:rPr lang="en-GB" sz="1200" dirty="0" smtClean="0">
                <a:solidFill>
                  <a:prstClr val="black">
                    <a:lumMod val="95000"/>
                    <a:lumOff val="5000"/>
                  </a:prstClr>
                </a:solidFill>
              </a:rPr>
              <a:t>2018; </a:t>
            </a:r>
            <a:r>
              <a:rPr lang="it-IT" sz="1200" dirty="0">
                <a:solidFill>
                  <a:prstClr val="black">
                    <a:lumMod val="95000"/>
                    <a:lumOff val="5000"/>
                  </a:prstClr>
                </a:solidFill>
              </a:rPr>
              <a:t>DOMONO study, LHIV 2017, Blanco J et al CROI 2017 </a:t>
            </a:r>
            <a:r>
              <a:rPr lang="en-US" sz="1200" dirty="0" smtClean="0">
                <a:solidFill>
                  <a:prstClr val="black">
                    <a:lumMod val="95000"/>
                    <a:lumOff val="5000"/>
                  </a:prstClr>
                </a:solidFill>
              </a:rPr>
              <a:t>)</a:t>
            </a:r>
            <a:endParaRPr lang="en-US" sz="1200" dirty="0">
              <a:solidFill>
                <a:prstClr val="black">
                  <a:lumMod val="95000"/>
                  <a:lumOff val="5000"/>
                </a:prstClr>
              </a:solidFill>
            </a:endParaRPr>
          </a:p>
        </p:txBody>
      </p:sp>
    </p:spTree>
    <p:extLst>
      <p:ext uri="{BB962C8B-B14F-4D97-AF65-F5344CB8AC3E}">
        <p14:creationId xmlns:p14="http://schemas.microsoft.com/office/powerpoint/2010/main" val="3124626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0371282"/>
              </p:ext>
            </p:extLst>
          </p:nvPr>
        </p:nvGraphicFramePr>
        <p:xfrm>
          <a:off x="79541" y="55443"/>
          <a:ext cx="11935995" cy="6845420"/>
        </p:xfrm>
        <a:graphic>
          <a:graphicData uri="http://schemas.openxmlformats.org/drawingml/2006/table">
            <a:tbl>
              <a:tblPr firstRow="1" bandRow="1">
                <a:tableStyleId>{5C22544A-7EE6-4342-B048-85BDC9FD1C3A}</a:tableStyleId>
              </a:tblPr>
              <a:tblGrid>
                <a:gridCol w="1770279">
                  <a:extLst>
                    <a:ext uri="{9D8B030D-6E8A-4147-A177-3AD203B41FA5}">
                      <a16:colId xmlns:a16="http://schemas.microsoft.com/office/drawing/2014/main" xmlns="" val="20000"/>
                    </a:ext>
                  </a:extLst>
                </a:gridCol>
                <a:gridCol w="1723619">
                  <a:extLst>
                    <a:ext uri="{9D8B030D-6E8A-4147-A177-3AD203B41FA5}">
                      <a16:colId xmlns:a16="http://schemas.microsoft.com/office/drawing/2014/main" xmlns="" val="20001"/>
                    </a:ext>
                  </a:extLst>
                </a:gridCol>
                <a:gridCol w="1793958">
                  <a:extLst>
                    <a:ext uri="{9D8B030D-6E8A-4147-A177-3AD203B41FA5}">
                      <a16:colId xmlns:a16="http://schemas.microsoft.com/office/drawing/2014/main" xmlns="" val="20002"/>
                    </a:ext>
                  </a:extLst>
                </a:gridCol>
                <a:gridCol w="1532713">
                  <a:extLst>
                    <a:ext uri="{9D8B030D-6E8A-4147-A177-3AD203B41FA5}">
                      <a16:colId xmlns:a16="http://schemas.microsoft.com/office/drawing/2014/main" xmlns="" val="20003"/>
                    </a:ext>
                  </a:extLst>
                </a:gridCol>
                <a:gridCol w="1705142">
                  <a:extLst>
                    <a:ext uri="{9D8B030D-6E8A-4147-A177-3AD203B41FA5}">
                      <a16:colId xmlns:a16="http://schemas.microsoft.com/office/drawing/2014/main" xmlns="" val="20004"/>
                    </a:ext>
                  </a:extLst>
                </a:gridCol>
                <a:gridCol w="1705142">
                  <a:extLst>
                    <a:ext uri="{9D8B030D-6E8A-4147-A177-3AD203B41FA5}">
                      <a16:colId xmlns:a16="http://schemas.microsoft.com/office/drawing/2014/main" xmlns="" val="20005"/>
                    </a:ext>
                  </a:extLst>
                </a:gridCol>
                <a:gridCol w="1705142">
                  <a:extLst>
                    <a:ext uri="{9D8B030D-6E8A-4147-A177-3AD203B41FA5}">
                      <a16:colId xmlns:a16="http://schemas.microsoft.com/office/drawing/2014/main" xmlns="" val="20006"/>
                    </a:ext>
                  </a:extLst>
                </a:gridCol>
              </a:tblGrid>
              <a:tr h="668870">
                <a:tc>
                  <a:txBody>
                    <a:bodyPr/>
                    <a:lstStyle/>
                    <a:p>
                      <a:endParaRPr lang="en-US" sz="2800" b="1" dirty="0"/>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LPV/r</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ATV/r</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RAL</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DRV/r</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DTG</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800" b="1" dirty="0"/>
                        <a:t>EFV</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539652">
                <a:tc>
                  <a:txBody>
                    <a:bodyPr/>
                    <a:lstStyle/>
                    <a:p>
                      <a:pPr algn="ctr"/>
                      <a:r>
                        <a:rPr lang="en-US" sz="2000" b="1" i="0" u="none" strike="noStrike" kern="1200" baseline="0" dirty="0">
                          <a:solidFill>
                            <a:schemeClr val="dk1"/>
                          </a:solidFill>
                          <a:latin typeface="+mn-lt"/>
                          <a:ea typeface="+mn-ea"/>
                          <a:cs typeface="+mn-cs"/>
                        </a:rPr>
                        <a:t>Completion</a:t>
                      </a:r>
                      <a:endParaRPr lang="en-US" sz="2000" b="1" dirty="0"/>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65.8</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63.3</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75.1</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7030A0"/>
                          </a:solidFill>
                          <a:effectLst/>
                          <a:latin typeface="Calibri"/>
                        </a:rPr>
                        <a:t>93.3</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7030A0"/>
                          </a:solidFill>
                          <a:effectLst/>
                          <a:latin typeface="Calibri"/>
                        </a:rPr>
                        <a:t>89.6</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FF0000"/>
                          </a:solidFill>
                          <a:effectLst/>
                          <a:latin typeface="Calibri"/>
                        </a:rPr>
                        <a:t>12.2</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74906">
                <a:tc>
                  <a:txBody>
                    <a:bodyPr/>
                    <a:lstStyle/>
                    <a:p>
                      <a:pPr algn="ctr"/>
                      <a:r>
                        <a:rPr lang="en-US" sz="2000" b="1" i="0" u="none" strike="noStrike" kern="1200" baseline="0" dirty="0">
                          <a:solidFill>
                            <a:schemeClr val="dk1"/>
                          </a:solidFill>
                          <a:latin typeface="+mn-lt"/>
                          <a:ea typeface="+mn-ea"/>
                          <a:cs typeface="+mn-cs"/>
                        </a:rPr>
                        <a:t>Stop/switch</a:t>
                      </a:r>
                      <a:endParaRPr lang="en-US" sz="2000" b="1" dirty="0"/>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7030A0"/>
                          </a:solidFill>
                          <a:effectLst/>
                          <a:latin typeface="Calibri"/>
                        </a:rPr>
                        <a:t>5.2</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4">
                              <a:lumMod val="75000"/>
                            </a:schemeClr>
                          </a:solidFill>
                          <a:effectLst/>
                          <a:latin typeface="Calibri"/>
                        </a:rPr>
                        <a:t>17.0</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2.7</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0.9</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chemeClr val="accent6">
                              <a:lumMod val="75000"/>
                            </a:schemeClr>
                          </a:solidFill>
                          <a:effectLst/>
                          <a:latin typeface="Calibri"/>
                        </a:rPr>
                        <a:t>1.4</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FF0000"/>
                          </a:solidFill>
                          <a:effectLst/>
                          <a:latin typeface="Calibri"/>
                        </a:rPr>
                        <a:t>87.8</a:t>
                      </a:r>
                    </a:p>
                  </a:txBody>
                  <a:tcPr marL="16933" marR="16933"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40666">
                <a:tc>
                  <a:txBody>
                    <a:bodyPr/>
                    <a:lstStyle/>
                    <a:p>
                      <a:pPr algn="ctr"/>
                      <a:r>
                        <a:rPr lang="en-US" sz="2000" b="1" dirty="0"/>
                        <a:t>Single dosing</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6600"/>
                          </a:solidFill>
                        </a:rPr>
                        <a:t>No</a:t>
                      </a:r>
                      <a:endParaRPr lang="en-US" sz="2000" b="1" dirty="0">
                        <a:solidFill>
                          <a:srgbClr val="9BBB59"/>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82070">
                <a:tc>
                  <a:txBody>
                    <a:bodyPr/>
                    <a:lstStyle/>
                    <a:p>
                      <a:pPr algn="ctr"/>
                      <a:r>
                        <a:rPr lang="en-US" sz="2000" b="1" dirty="0"/>
                        <a:t>Heat stable</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No</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56698">
                <a:tc>
                  <a:txBody>
                    <a:bodyPr/>
                    <a:lstStyle/>
                    <a:p>
                      <a:pPr algn="ctr"/>
                      <a:r>
                        <a:rPr lang="en-US" sz="2000" b="1" dirty="0"/>
                        <a:t>Accessibility</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4">
                              <a:lumMod val="75000"/>
                            </a:schemeClr>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000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69838">
                <a:tc>
                  <a:txBody>
                    <a:bodyPr/>
                    <a:lstStyle/>
                    <a:p>
                      <a:pPr algn="ctr"/>
                      <a:r>
                        <a:rPr lang="en-US" sz="2000" b="1" baseline="0" dirty="0"/>
                        <a:t>Provider acceptability</a:t>
                      </a:r>
                      <a:endParaRPr lang="en-US" sz="2000" b="1" dirty="0"/>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High</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660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989947">
                <a:tc>
                  <a:txBody>
                    <a:bodyPr/>
                    <a:lstStyle/>
                    <a:p>
                      <a:pPr algn="ctr"/>
                      <a:r>
                        <a:rPr lang="en-US" sz="2000" b="1" dirty="0"/>
                        <a:t>Background</a:t>
                      </a:r>
                      <a:r>
                        <a:rPr lang="en-US" sz="2000" b="1" baseline="0" dirty="0"/>
                        <a:t> drug resistance</a:t>
                      </a:r>
                      <a:endParaRPr lang="en-US" sz="2000" b="1" dirty="0"/>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Low</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89963">
                <a:tc>
                  <a:txBody>
                    <a:bodyPr/>
                    <a:lstStyle/>
                    <a:p>
                      <a:pPr algn="ctr"/>
                      <a:r>
                        <a:rPr lang="en-US" sz="2000" b="1" dirty="0"/>
                        <a:t>Prequalified generic</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7030A0"/>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6600"/>
                          </a:solidFill>
                        </a:rPr>
                        <a:t>No</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Yes</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989947">
                <a:tc>
                  <a:txBody>
                    <a:bodyPr/>
                    <a:lstStyle/>
                    <a:p>
                      <a:pPr algn="ctr"/>
                      <a:r>
                        <a:rPr lang="en-US" sz="2000" b="1" dirty="0"/>
                        <a:t>Cost</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p>
                      <a:pPr algn="ctr"/>
                      <a:r>
                        <a:rPr lang="en-US" sz="2000" b="1" dirty="0">
                          <a:solidFill>
                            <a:schemeClr val="accent6">
                              <a:lumMod val="75000"/>
                            </a:schemeClr>
                          </a:solidFill>
                        </a:rPr>
                        <a:t>220</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Moderate</a:t>
                      </a:r>
                    </a:p>
                    <a:p>
                      <a:pPr algn="ctr"/>
                      <a:r>
                        <a:rPr lang="en-US" sz="2000" b="1" dirty="0">
                          <a:solidFill>
                            <a:schemeClr val="accent6">
                              <a:lumMod val="75000"/>
                            </a:schemeClr>
                          </a:solidFill>
                        </a:rPr>
                        <a:t>205</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0000"/>
                          </a:solidFill>
                        </a:rPr>
                        <a:t>High</a:t>
                      </a:r>
                    </a:p>
                    <a:p>
                      <a:pPr algn="ctr"/>
                      <a:r>
                        <a:rPr lang="en-US" sz="2000" b="1" dirty="0">
                          <a:solidFill>
                            <a:srgbClr val="FF0000"/>
                          </a:solidFill>
                        </a:rPr>
                        <a:t>667</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rgbClr val="FF0000"/>
                          </a:solidFill>
                        </a:rPr>
                        <a:t>Moderate</a:t>
                      </a:r>
                    </a:p>
                    <a:p>
                      <a:pPr algn="ctr"/>
                      <a:r>
                        <a:rPr lang="en-US" sz="2000" b="1" dirty="0">
                          <a:solidFill>
                            <a:srgbClr val="FF0000"/>
                          </a:solidFill>
                        </a:rPr>
                        <a:t>518</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Low</a:t>
                      </a:r>
                    </a:p>
                    <a:p>
                      <a:pPr algn="ctr"/>
                      <a:r>
                        <a:rPr lang="en-US" sz="2000" b="1" dirty="0">
                          <a:solidFill>
                            <a:schemeClr val="accent6">
                              <a:lumMod val="75000"/>
                            </a:schemeClr>
                          </a:solidFill>
                        </a:rPr>
                        <a:t>45</a:t>
                      </a:r>
                    </a:p>
                    <a:p>
                      <a:pPr algn="ctr"/>
                      <a:endParaRPr lang="en-US" sz="2000" b="1" dirty="0">
                        <a:solidFill>
                          <a:schemeClr val="accent6">
                            <a:lumMod val="75000"/>
                          </a:schemeClr>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a:solidFill>
                            <a:schemeClr val="accent6">
                              <a:lumMod val="75000"/>
                            </a:schemeClr>
                          </a:solidFill>
                        </a:rPr>
                        <a:t>Low</a:t>
                      </a:r>
                    </a:p>
                    <a:p>
                      <a:pPr algn="ctr"/>
                      <a:r>
                        <a:rPr lang="en-US" sz="2000" b="1" dirty="0">
                          <a:solidFill>
                            <a:schemeClr val="accent6">
                              <a:lumMod val="75000"/>
                            </a:schemeClr>
                          </a:solidFill>
                        </a:rPr>
                        <a:t>20</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5" name="Title 1"/>
          <p:cNvSpPr txBox="1">
            <a:spLocks/>
          </p:cNvSpPr>
          <p:nvPr/>
        </p:nvSpPr>
        <p:spPr>
          <a:xfrm>
            <a:off x="0" y="-420106"/>
            <a:ext cx="12192000" cy="1470025"/>
          </a:xfrm>
          <a:prstGeom prst="rect">
            <a:avLst/>
          </a:prstGeom>
        </p:spPr>
        <p:txBody>
          <a:bodyPr vert="horz" lIns="91438" tIns="45719" rIns="91438" bIns="4571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000000"/>
              </a:solidFill>
            </a:endParaRPr>
          </a:p>
        </p:txBody>
      </p:sp>
      <p:sp>
        <p:nvSpPr>
          <p:cNvPr id="2" name="Rectangle 1"/>
          <p:cNvSpPr/>
          <p:nvPr/>
        </p:nvSpPr>
        <p:spPr>
          <a:xfrm>
            <a:off x="8637014" y="-22136"/>
            <a:ext cx="1623849" cy="2011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388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140672"/>
            <a:ext cx="11306909" cy="808892"/>
          </a:xfrm>
        </p:spPr>
        <p:txBody>
          <a:bodyPr>
            <a:normAutofit/>
          </a:bodyPr>
          <a:lstStyle/>
          <a:p>
            <a:r>
              <a:rPr lang="en-GB" b="1" dirty="0" smtClean="0">
                <a:solidFill>
                  <a:srgbClr val="0070C0"/>
                </a:solidFill>
              </a:rPr>
              <a:t>PEP recommendation</a:t>
            </a:r>
            <a:endParaRPr lang="en-US" b="1" dirty="0">
              <a:solidFill>
                <a:srgbClr val="0070C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266" y="861228"/>
            <a:ext cx="8704991" cy="599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977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1734" y="305988"/>
            <a:ext cx="6027000" cy="2701697"/>
          </a:xfrm>
        </p:spPr>
        <p:txBody>
          <a:bodyPr>
            <a:noAutofit/>
          </a:bodyPr>
          <a:lstStyle/>
          <a:p>
            <a:pPr marL="0" indent="0">
              <a:buNone/>
            </a:pPr>
            <a:r>
              <a:rPr lang="en-US" dirty="0" err="1" smtClean="0"/>
              <a:t>Programmes</a:t>
            </a:r>
            <a:r>
              <a:rPr lang="en-US" dirty="0" smtClean="0"/>
              <a:t> </a:t>
            </a:r>
            <a:r>
              <a:rPr lang="en-US" dirty="0"/>
              <a:t>should strengthen the </a:t>
            </a:r>
            <a:r>
              <a:rPr lang="en-US" b="1" dirty="0">
                <a:solidFill>
                  <a:srgbClr val="0070C0"/>
                </a:solidFill>
              </a:rPr>
              <a:t>integration of sexual and reproductive health services within HIV treatment </a:t>
            </a:r>
            <a:r>
              <a:rPr lang="en-US" dirty="0" err="1"/>
              <a:t>programmes</a:t>
            </a:r>
            <a:r>
              <a:rPr lang="en-US" dirty="0"/>
              <a:t> to ensure reliable and consistent access to contraception for women and adolescent girls living with HIV.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8" y="136207"/>
            <a:ext cx="5092261" cy="375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99" y="4010705"/>
            <a:ext cx="5798329" cy="2700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497" y="3168741"/>
            <a:ext cx="4181475" cy="300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202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9" y="65577"/>
            <a:ext cx="10565532" cy="974947"/>
          </a:xfrm>
        </p:spPr>
        <p:txBody>
          <a:bodyPr/>
          <a:lstStyle/>
          <a:p>
            <a:r>
              <a:rPr lang="en-GB" b="1" dirty="0" smtClean="0">
                <a:solidFill>
                  <a:srgbClr val="0070C0"/>
                </a:solidFill>
              </a:rPr>
              <a:t>Conclusions</a:t>
            </a:r>
            <a:endParaRPr lang="en-US" b="1" dirty="0">
              <a:solidFill>
                <a:srgbClr val="0070C0"/>
              </a:solidFill>
            </a:endParaRPr>
          </a:p>
        </p:txBody>
      </p:sp>
      <p:sp>
        <p:nvSpPr>
          <p:cNvPr id="3" name="Content Placeholder 2"/>
          <p:cNvSpPr>
            <a:spLocks noGrp="1"/>
          </p:cNvSpPr>
          <p:nvPr>
            <p:ph idx="1"/>
          </p:nvPr>
        </p:nvSpPr>
        <p:spPr>
          <a:xfrm>
            <a:off x="567564" y="1087821"/>
            <a:ext cx="10830911" cy="5202620"/>
          </a:xfrm>
        </p:spPr>
        <p:txBody>
          <a:bodyPr>
            <a:normAutofit/>
          </a:bodyPr>
          <a:lstStyle/>
          <a:p>
            <a:r>
              <a:rPr lang="en-GB" dirty="0" smtClean="0"/>
              <a:t>Faced with an unexpected signal of risk in a high value and much anticipated ARV</a:t>
            </a:r>
          </a:p>
          <a:p>
            <a:r>
              <a:rPr lang="en-GB" dirty="0" smtClean="0"/>
              <a:t>WHO along with other regulatory issued drug safety warnings</a:t>
            </a:r>
          </a:p>
          <a:p>
            <a:r>
              <a:rPr lang="en-GB" dirty="0" smtClean="0"/>
              <a:t>DTG can be used and WHO emphasizes that women and adolescents of child bearing potential will need informed choices; and use DTG with consistent and reliable contraception</a:t>
            </a:r>
          </a:p>
          <a:p>
            <a:r>
              <a:rPr lang="en-GB" dirty="0" smtClean="0"/>
              <a:t>Communities need to be at the table to discuss policy translation at country level</a:t>
            </a:r>
          </a:p>
          <a:p>
            <a:r>
              <a:rPr lang="en-GB" dirty="0" smtClean="0"/>
              <a:t>Silver lining is an opportunity for integration and real linkages between HIV and SHR;  FP choices need to be available in HIV clinics (and vice -versa)</a:t>
            </a:r>
          </a:p>
          <a:p>
            <a:endParaRPr lang="en-GB" dirty="0" smtClean="0"/>
          </a:p>
          <a:p>
            <a:endParaRPr lang="en-US" dirty="0"/>
          </a:p>
        </p:txBody>
      </p:sp>
    </p:spTree>
    <p:extLst>
      <p:ext uri="{BB962C8B-B14F-4D97-AF65-F5344CB8AC3E}">
        <p14:creationId xmlns:p14="http://schemas.microsoft.com/office/powerpoint/2010/main" val="3063631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C84AD-17E1-400D-87FD-9146B275EC23}"/>
              </a:ext>
            </a:extLst>
          </p:cNvPr>
          <p:cNvSpPr>
            <a:spLocks noGrp="1"/>
          </p:cNvSpPr>
          <p:nvPr>
            <p:ph type="title"/>
          </p:nvPr>
        </p:nvSpPr>
        <p:spPr>
          <a:xfrm>
            <a:off x="750283" y="0"/>
            <a:ext cx="10515601" cy="1325563"/>
          </a:xfrm>
        </p:spPr>
        <p:txBody>
          <a:bodyPr/>
          <a:lstStyle/>
          <a:p>
            <a:r>
              <a:rPr lang="en-GB" b="1" dirty="0">
                <a:solidFill>
                  <a:srgbClr val="0070C0"/>
                </a:solidFill>
              </a:rPr>
              <a:t>Acknowledgements</a:t>
            </a:r>
            <a:endParaRPr lang="en-US" b="1" dirty="0">
              <a:solidFill>
                <a:srgbClr val="0070C0"/>
              </a:solidFill>
            </a:endParaRPr>
          </a:p>
        </p:txBody>
      </p:sp>
      <p:sp>
        <p:nvSpPr>
          <p:cNvPr id="3" name="Content Placeholder 2">
            <a:extLst>
              <a:ext uri="{FF2B5EF4-FFF2-40B4-BE49-F238E27FC236}">
                <a16:creationId xmlns:a16="http://schemas.microsoft.com/office/drawing/2014/main" xmlns="" id="{82022ED6-A960-406F-971C-C271337EE3FE}"/>
              </a:ext>
            </a:extLst>
          </p:cNvPr>
          <p:cNvSpPr>
            <a:spLocks noGrp="1"/>
          </p:cNvSpPr>
          <p:nvPr>
            <p:ph sz="half" idx="1"/>
          </p:nvPr>
        </p:nvSpPr>
        <p:spPr>
          <a:xfrm>
            <a:off x="580291" y="1142998"/>
            <a:ext cx="10093571" cy="5222633"/>
          </a:xfrm>
        </p:spPr>
        <p:txBody>
          <a:bodyPr numCol="2">
            <a:noAutofit/>
          </a:bodyPr>
          <a:lstStyle/>
          <a:p>
            <a:pPr marL="0" indent="0">
              <a:buNone/>
            </a:pPr>
            <a:r>
              <a:rPr lang="en-GB" sz="2400" b="1" dirty="0">
                <a:solidFill>
                  <a:srgbClr val="C00000"/>
                </a:solidFill>
              </a:rPr>
              <a:t>Guidelines Development </a:t>
            </a:r>
            <a:r>
              <a:rPr lang="en-GB" sz="2400" b="1" dirty="0" smtClean="0">
                <a:solidFill>
                  <a:srgbClr val="C00000"/>
                </a:solidFill>
              </a:rPr>
              <a:t>Group </a:t>
            </a:r>
            <a:r>
              <a:rPr lang="en-GB" sz="2400" b="1" dirty="0">
                <a:solidFill>
                  <a:srgbClr val="C00000"/>
                </a:solidFill>
              </a:rPr>
              <a:t>members</a:t>
            </a:r>
          </a:p>
          <a:p>
            <a:r>
              <a:rPr lang="en-GB" sz="2400" dirty="0" smtClean="0"/>
              <a:t>Lynne Mofenson</a:t>
            </a:r>
          </a:p>
          <a:p>
            <a:r>
              <a:rPr lang="en-GB" sz="2400" dirty="0" smtClean="0"/>
              <a:t>Rebecca </a:t>
            </a:r>
            <a:r>
              <a:rPr lang="en-GB" sz="2400" dirty="0"/>
              <a:t>Z</a:t>
            </a:r>
            <a:r>
              <a:rPr lang="en-GB" sz="2400" dirty="0" smtClean="0"/>
              <a:t>ash</a:t>
            </a:r>
          </a:p>
          <a:p>
            <a:pPr marL="0" indent="0">
              <a:buNone/>
            </a:pPr>
            <a:r>
              <a:rPr lang="en-GB" sz="2400" b="1" dirty="0" smtClean="0"/>
              <a:t>WHO Treatment </a:t>
            </a:r>
            <a:r>
              <a:rPr lang="en-GB" sz="2400" b="1" dirty="0"/>
              <a:t>and Care team </a:t>
            </a:r>
            <a:endParaRPr lang="en-GB" sz="2400" b="1" dirty="0" smtClean="0"/>
          </a:p>
          <a:p>
            <a:r>
              <a:rPr lang="en-GB" sz="2400" dirty="0" smtClean="0"/>
              <a:t>Marco </a:t>
            </a:r>
            <a:r>
              <a:rPr lang="en-GB" sz="2400" dirty="0"/>
              <a:t>Vitoria </a:t>
            </a:r>
          </a:p>
          <a:p>
            <a:r>
              <a:rPr lang="en-GB" sz="2400" dirty="0" smtClean="0"/>
              <a:t>Martina </a:t>
            </a:r>
            <a:r>
              <a:rPr lang="en-GB" sz="2400" dirty="0" err="1" smtClean="0"/>
              <a:t>Penazzato</a:t>
            </a:r>
            <a:endParaRPr lang="en-GB" sz="2400" dirty="0"/>
          </a:p>
          <a:p>
            <a:r>
              <a:rPr lang="en-GB" sz="2400" dirty="0"/>
              <a:t>Serena </a:t>
            </a:r>
            <a:r>
              <a:rPr lang="en-GB" sz="2400" dirty="0" err="1"/>
              <a:t>Brusamento</a:t>
            </a:r>
            <a:endParaRPr lang="en-GB" sz="2400" dirty="0"/>
          </a:p>
          <a:p>
            <a:r>
              <a:rPr lang="en-GB" sz="2400" dirty="0"/>
              <a:t>Chantal </a:t>
            </a:r>
            <a:r>
              <a:rPr lang="en-GB" sz="2400" dirty="0" err="1"/>
              <a:t>Migone</a:t>
            </a:r>
            <a:endParaRPr lang="en-GB" sz="2400" dirty="0"/>
          </a:p>
          <a:p>
            <a:r>
              <a:rPr lang="en-GB" sz="2400" dirty="0" smtClean="0"/>
              <a:t>Nathan </a:t>
            </a:r>
            <a:r>
              <a:rPr lang="en-GB" sz="2400" dirty="0"/>
              <a:t>Ford</a:t>
            </a:r>
          </a:p>
          <a:p>
            <a:r>
              <a:rPr lang="en-GB" sz="2400" dirty="0" smtClean="0"/>
              <a:t>Lara </a:t>
            </a:r>
            <a:r>
              <a:rPr lang="en-GB" sz="2400" dirty="0" err="1"/>
              <a:t>Vojnov</a:t>
            </a:r>
            <a:endParaRPr lang="en-GB" sz="2400" dirty="0"/>
          </a:p>
          <a:p>
            <a:r>
              <a:rPr lang="en-GB" sz="2400" dirty="0" smtClean="0"/>
              <a:t>Silvia Bertagnolio</a:t>
            </a:r>
          </a:p>
          <a:p>
            <a:endParaRPr lang="en-GB" sz="2400" dirty="0" smtClean="0"/>
          </a:p>
          <a:p>
            <a:r>
              <a:rPr lang="en-GB" sz="2400" dirty="0" smtClean="0"/>
              <a:t>Vindi Singh</a:t>
            </a:r>
          </a:p>
          <a:p>
            <a:r>
              <a:rPr lang="en-GB" sz="2400" dirty="0" smtClean="0"/>
              <a:t>Ajay </a:t>
            </a:r>
            <a:r>
              <a:rPr lang="en-GB" sz="2400" dirty="0" err="1" smtClean="0"/>
              <a:t>Rangaraj</a:t>
            </a:r>
            <a:endParaRPr lang="en-GB" sz="2400" dirty="0" smtClean="0"/>
          </a:p>
          <a:p>
            <a:r>
              <a:rPr lang="en-GB" sz="2400" dirty="0"/>
              <a:t>Anisa </a:t>
            </a:r>
            <a:r>
              <a:rPr lang="en-GB" sz="2400" dirty="0" err="1" smtClean="0"/>
              <a:t>Ghadrshenasa</a:t>
            </a:r>
            <a:endParaRPr lang="en-GB" sz="2400" dirty="0" smtClean="0"/>
          </a:p>
          <a:p>
            <a:endParaRPr lang="en-GB" sz="2400" dirty="0"/>
          </a:p>
          <a:p>
            <a:r>
              <a:rPr lang="en-GB" sz="2400" b="1" dirty="0" smtClean="0"/>
              <a:t>Systematic Review Teams</a:t>
            </a:r>
          </a:p>
          <a:p>
            <a:r>
              <a:rPr lang="en-GB" sz="2400" b="1" dirty="0" smtClean="0"/>
              <a:t>External Review Group</a:t>
            </a:r>
          </a:p>
          <a:p>
            <a:r>
              <a:rPr lang="en-GB" sz="2400" b="1" dirty="0" smtClean="0"/>
              <a:t>PEPFAR, Global Fund, Gates, CDC, USAID</a:t>
            </a:r>
          </a:p>
          <a:p>
            <a:r>
              <a:rPr lang="en-GB" sz="2400" b="1" dirty="0" smtClean="0"/>
              <a:t>ICW, GPN+, APN+, ITPC </a:t>
            </a: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smtClean="0"/>
          </a:p>
          <a:p>
            <a:pPr marL="0" indent="0">
              <a:buNone/>
            </a:pPr>
            <a:endParaRPr lang="en-GB" sz="2400" b="1"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5191" y="243273"/>
            <a:ext cx="2334953" cy="2974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681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5474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47" y="296308"/>
            <a:ext cx="10515601" cy="1006475"/>
          </a:xfrm>
        </p:spPr>
        <p:txBody>
          <a:bodyPr>
            <a:normAutofit/>
          </a:bodyPr>
          <a:lstStyle/>
          <a:p>
            <a:r>
              <a:rPr lang="en-US" sz="3600" b="1" dirty="0"/>
              <a:t>Important </a:t>
            </a:r>
            <a:r>
              <a:rPr lang="en-US" sz="3600" b="1" dirty="0" smtClean="0"/>
              <a:t>drug-drug </a:t>
            </a:r>
            <a:r>
              <a:rPr lang="en-US" sz="3600" b="1" dirty="0"/>
              <a:t>i</a:t>
            </a:r>
            <a:r>
              <a:rPr lang="en-US" sz="3600" b="1" dirty="0" smtClean="0"/>
              <a:t>nteractions </a:t>
            </a:r>
            <a:r>
              <a:rPr lang="en-US" sz="3600" b="1" dirty="0"/>
              <a:t>with </a:t>
            </a:r>
            <a:r>
              <a:rPr lang="en-US" sz="3600" b="1" dirty="0" smtClean="0"/>
              <a:t>DTG</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6206823"/>
              </p:ext>
            </p:extLst>
          </p:nvPr>
        </p:nvGraphicFramePr>
        <p:xfrm>
          <a:off x="193221" y="1319439"/>
          <a:ext cx="11114315" cy="4885709"/>
        </p:xfrm>
        <a:graphic>
          <a:graphicData uri="http://schemas.openxmlformats.org/drawingml/2006/table">
            <a:tbl>
              <a:tblPr firstRow="1" bandRow="1">
                <a:tableStyleId>{7DF18680-E054-41AD-8BC1-D1AEF772440D}</a:tableStyleId>
              </a:tblPr>
              <a:tblGrid>
                <a:gridCol w="5870683"/>
                <a:gridCol w="5243632"/>
              </a:tblGrid>
              <a:tr h="381713">
                <a:tc>
                  <a:txBody>
                    <a:bodyPr/>
                    <a:lstStyle/>
                    <a:p>
                      <a:pPr algn="ctr"/>
                      <a:r>
                        <a:rPr lang="en-US" sz="1900" baseline="0" dirty="0" smtClean="0"/>
                        <a:t> Key drug interaction</a:t>
                      </a:r>
                      <a:endParaRPr lang="en-US" sz="1900" dirty="0"/>
                    </a:p>
                  </a:txBody>
                  <a:tcPr marL="91441" marR="91441"/>
                </a:tc>
                <a:tc>
                  <a:txBody>
                    <a:bodyPr/>
                    <a:lstStyle/>
                    <a:p>
                      <a:pPr algn="ctr"/>
                      <a:r>
                        <a:rPr lang="en-US" sz="1900" dirty="0" smtClean="0"/>
                        <a:t>Suggested management</a:t>
                      </a:r>
                      <a:endParaRPr lang="en-US" sz="1900" dirty="0"/>
                    </a:p>
                  </a:txBody>
                  <a:tcPr marL="91441" marR="91441"/>
                </a:tc>
              </a:tr>
              <a:tr h="3962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dirty="0" err="1" smtClean="0"/>
                        <a:t>Amiodaquine</a:t>
                      </a:r>
                      <a:endParaRPr lang="en-US" sz="2000" dirty="0" smtClean="0">
                        <a:latin typeface="+mn-lt"/>
                      </a:endParaRPr>
                    </a:p>
                  </a:txBody>
                  <a:tcPr marL="91441" marR="91441"/>
                </a:tc>
                <a:tc>
                  <a:txBody>
                    <a:bodyPr/>
                    <a:lstStyle/>
                    <a:p>
                      <a:r>
                        <a:rPr lang="en-US" sz="2000" dirty="0" smtClean="0"/>
                        <a:t>Use an alternative antimalarial agent</a:t>
                      </a:r>
                      <a:endParaRPr lang="en-US" sz="2000" dirty="0">
                        <a:latin typeface="+mn-lt"/>
                      </a:endParaRPr>
                    </a:p>
                  </a:txBody>
                  <a:tcPr marL="91441" marR="91441"/>
                </a:tc>
              </a:tr>
              <a:tr h="701040">
                <a:tc>
                  <a:txBody>
                    <a:bodyPr/>
                    <a:lstStyle/>
                    <a:p>
                      <a:r>
                        <a:rPr lang="en-US" sz="2000" u="none" strike="noStrike" kern="1200" baseline="0" dirty="0" smtClean="0"/>
                        <a:t>Carbamazepine , Phenytoin, and Phenobarbital </a:t>
                      </a:r>
                      <a:endParaRPr lang="en-US" sz="2000" b="0" i="0" u="none" strike="noStrike" kern="1200" baseline="0" dirty="0" smtClean="0">
                        <a:solidFill>
                          <a:schemeClr val="dk1"/>
                        </a:solidFill>
                        <a:latin typeface="+mn-lt"/>
                        <a:ea typeface="+mn-ea"/>
                        <a:cs typeface="+mn-cs"/>
                      </a:endParaRPr>
                    </a:p>
                  </a:txBody>
                  <a:tcPr marL="91441" marR="91441"/>
                </a:tc>
                <a:tc>
                  <a:txBody>
                    <a:bodyPr/>
                    <a:lstStyle/>
                    <a:p>
                      <a:r>
                        <a:rPr lang="en-US" sz="2000" u="none" strike="noStrike" baseline="0" dirty="0" smtClean="0"/>
                        <a:t>Use an alternative anticonvulsant agent  (</a:t>
                      </a:r>
                      <a:r>
                        <a:rPr lang="en-US" sz="2000" u="none" strike="noStrike" baseline="0" dirty="0" err="1" smtClean="0"/>
                        <a:t>eg</a:t>
                      </a:r>
                      <a:r>
                        <a:rPr lang="en-US" sz="2000" u="none" strike="noStrike" baseline="0" dirty="0" smtClean="0"/>
                        <a:t>: </a:t>
                      </a:r>
                      <a:r>
                        <a:rPr lang="en-US" sz="2000" u="none" strike="noStrike" baseline="0" dirty="0" err="1" smtClean="0"/>
                        <a:t>valproic</a:t>
                      </a:r>
                      <a:r>
                        <a:rPr lang="en-US" sz="2000" u="none" strike="noStrike" baseline="0" dirty="0" smtClean="0"/>
                        <a:t> acid, gabapentin)</a:t>
                      </a:r>
                      <a:endParaRPr lang="en-US" sz="2000" b="0" i="0" u="none" strike="noStrike" baseline="0" dirty="0" smtClean="0">
                        <a:solidFill>
                          <a:srgbClr val="000000"/>
                        </a:solidFill>
                        <a:latin typeface="+mn-lt"/>
                      </a:endParaRPr>
                    </a:p>
                  </a:txBody>
                  <a:tcPr marL="91441" marR="91441"/>
                </a:tc>
              </a:tr>
              <a:tr h="69963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dirty="0" err="1" smtClean="0"/>
                        <a:t>Dofetilide</a:t>
                      </a:r>
                      <a:endParaRPr lang="en-US" sz="2000" dirty="0" smtClean="0">
                        <a:latin typeface="+mn-lt"/>
                      </a:endParaRPr>
                    </a:p>
                  </a:txBody>
                  <a:tcPr marL="91441" marR="91441"/>
                </a:tc>
                <a:tc>
                  <a:txBody>
                    <a:bodyPr/>
                    <a:lstStyle/>
                    <a:p>
                      <a:r>
                        <a:rPr lang="en-US" sz="2000" u="none" strike="noStrike" baseline="0" dirty="0" smtClean="0"/>
                        <a:t>Use an alternative antiarrhythmic agent</a:t>
                      </a:r>
                      <a:endParaRPr lang="en-US" sz="2000" b="0" i="0" u="none" strike="noStrike" baseline="0" dirty="0" smtClean="0">
                        <a:solidFill>
                          <a:srgbClr val="000000"/>
                        </a:solidFill>
                        <a:latin typeface="+mn-lt"/>
                      </a:endParaRPr>
                    </a:p>
                  </a:txBody>
                  <a:tcPr marL="91441" marR="91441"/>
                </a:tc>
              </a:tr>
              <a:tr h="1003727">
                <a:tc>
                  <a:txBody>
                    <a:bodyPr/>
                    <a:lstStyle/>
                    <a:p>
                      <a:r>
                        <a:rPr lang="en-US" sz="2000" u="none" strike="noStrike" kern="1200" baseline="0" dirty="0" smtClean="0"/>
                        <a:t>Metformin </a:t>
                      </a:r>
                      <a:endParaRPr lang="en-US" sz="2000" dirty="0">
                        <a:latin typeface="+mn-lt"/>
                      </a:endParaRPr>
                    </a:p>
                  </a:txBody>
                  <a:tcPr marL="91441" marR="91441"/>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Limit daily dose of metformin to 1000mg when used with DTG &amp; monitor glycemic control 	</a:t>
                      </a:r>
                      <a:endParaRPr lang="en-US" sz="2000" b="0" i="0" u="none" strike="noStrike" kern="1200" baseline="0" dirty="0" smtClean="0">
                        <a:solidFill>
                          <a:schemeClr val="dk1"/>
                        </a:solidFill>
                        <a:latin typeface="+mn-lt"/>
                        <a:ea typeface="+mn-ea"/>
                        <a:cs typeface="+mn-cs"/>
                      </a:endParaRPr>
                    </a:p>
                  </a:txBody>
                  <a:tcPr marL="91441" marR="91441"/>
                </a:tc>
              </a:tr>
              <a:tr h="1003727">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dirty="0" smtClean="0"/>
                        <a:t>Polyvalent cation products containing </a:t>
                      </a:r>
                      <a:r>
                        <a:rPr lang="en-US" sz="2000" baseline="0" dirty="0" smtClean="0"/>
                        <a:t> Al, Ca, Fe, Mg and Zn (</a:t>
                      </a:r>
                      <a:r>
                        <a:rPr lang="en-US" sz="2000" baseline="0" dirty="0" err="1" smtClean="0"/>
                        <a:t>eg</a:t>
                      </a:r>
                      <a:r>
                        <a:rPr lang="en-US" sz="2000" baseline="0" dirty="0" smtClean="0"/>
                        <a:t>: antacids, multivitamins &amp; supplements)</a:t>
                      </a:r>
                      <a:endParaRPr lang="en-US" sz="2000" b="0" i="0" u="none" strike="noStrike" kern="1200" baseline="0" dirty="0" smtClean="0">
                        <a:solidFill>
                          <a:schemeClr val="dk1"/>
                        </a:solidFill>
                        <a:latin typeface="+mn-lt"/>
                        <a:ea typeface="+mn-ea"/>
                        <a:cs typeface="+mn-cs"/>
                      </a:endParaRPr>
                    </a:p>
                  </a:txBody>
                  <a:tcPr marL="91441" marR="91441"/>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Use 2 hours before or 6 hours after DTG 	</a:t>
                      </a:r>
                      <a:endParaRPr lang="en-US" sz="2000" b="0" i="0" u="none" strike="noStrike" kern="1200" baseline="0" dirty="0" smtClean="0">
                        <a:solidFill>
                          <a:schemeClr val="dk1"/>
                        </a:solidFill>
                        <a:latin typeface="+mn-lt"/>
                        <a:ea typeface="+mn-ea"/>
                        <a:cs typeface="+mn-cs"/>
                      </a:endParaRPr>
                    </a:p>
                  </a:txBody>
                  <a:tcPr marL="91441" marR="91441"/>
                </a:tc>
              </a:tr>
              <a:tr h="69963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Rifampicin	</a:t>
                      </a:r>
                      <a:endParaRPr lang="en-US" sz="2000" b="0" i="0" u="none" strike="noStrike" kern="1200" baseline="0" dirty="0" smtClean="0">
                        <a:solidFill>
                          <a:schemeClr val="dk1"/>
                        </a:solidFill>
                        <a:latin typeface="+mn-lt"/>
                        <a:ea typeface="+mn-ea"/>
                        <a:cs typeface="+mn-cs"/>
                      </a:endParaRPr>
                    </a:p>
                  </a:txBody>
                  <a:tcPr marL="91441" marR="91441"/>
                </a:tc>
                <a:tc>
                  <a:txBody>
                    <a:bodyPr/>
                    <a:lstStyle/>
                    <a:p>
                      <a:r>
                        <a:rPr lang="en-US" sz="2000" dirty="0" smtClean="0"/>
                        <a:t>Use DTG twice daily (or substitute</a:t>
                      </a:r>
                      <a:r>
                        <a:rPr lang="en-US" sz="2000" baseline="0" dirty="0" smtClean="0"/>
                        <a:t> with </a:t>
                      </a:r>
                      <a:r>
                        <a:rPr lang="en-US" sz="2000" baseline="0" dirty="0" err="1" smtClean="0"/>
                        <a:t>rifabutin</a:t>
                      </a:r>
                      <a:r>
                        <a:rPr lang="en-US" sz="2000" baseline="0" dirty="0" smtClean="0"/>
                        <a:t>)</a:t>
                      </a:r>
                      <a:endParaRPr lang="en-US" sz="2000" dirty="0">
                        <a:latin typeface="+mn-lt"/>
                      </a:endParaRPr>
                    </a:p>
                  </a:txBody>
                  <a:tcPr marL="91441" marR="91441"/>
                </a:tc>
              </a:tr>
            </a:tbl>
          </a:graphicData>
        </a:graphic>
      </p:graphicFrame>
    </p:spTree>
    <p:extLst>
      <p:ext uri="{BB962C8B-B14F-4D97-AF65-F5344CB8AC3E}">
        <p14:creationId xmlns:p14="http://schemas.microsoft.com/office/powerpoint/2010/main" val="2815452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40" y="188640"/>
            <a:ext cx="11809309" cy="1008112"/>
          </a:xfrm>
        </p:spPr>
        <p:txBody>
          <a:bodyPr>
            <a:noAutofit/>
          </a:bodyPr>
          <a:lstStyle/>
          <a:p>
            <a:pPr algn="ctr"/>
            <a:r>
              <a:rPr lang="en-GB" sz="3400" dirty="0" smtClean="0"/>
              <a:t>Safety and Efficacy of DTG and EFV in 1</a:t>
            </a:r>
            <a:r>
              <a:rPr lang="en-GB" sz="3400" baseline="30000" dirty="0" smtClean="0"/>
              <a:t>st</a:t>
            </a:r>
            <a:r>
              <a:rPr lang="en-GB" sz="3400" dirty="0" smtClean="0"/>
              <a:t> line ART</a:t>
            </a:r>
            <a:r>
              <a:rPr lang="en-GB" sz="3400" dirty="0"/>
              <a:t> </a:t>
            </a:r>
            <a:r>
              <a:rPr lang="en-GB" sz="3400" dirty="0" smtClean="0"/>
              <a:t> </a:t>
            </a:r>
            <a:br>
              <a:rPr lang="en-GB" sz="3400" dirty="0" smtClean="0"/>
            </a:br>
            <a:r>
              <a:rPr lang="en-GB" sz="2800" dirty="0" smtClean="0"/>
              <a:t>(summary 2018 WHO Sys Review &amp; NMA)</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691562486"/>
              </p:ext>
            </p:extLst>
          </p:nvPr>
        </p:nvGraphicFramePr>
        <p:xfrm>
          <a:off x="335361" y="1412778"/>
          <a:ext cx="11041227" cy="4351802"/>
        </p:xfrm>
        <a:graphic>
          <a:graphicData uri="http://schemas.openxmlformats.org/drawingml/2006/table">
            <a:tbl>
              <a:tblPr firstRow="1" bandRow="1">
                <a:tableStyleId>{5C22544A-7EE6-4342-B048-85BDC9FD1C3A}</a:tableStyleId>
              </a:tblPr>
              <a:tblGrid>
                <a:gridCol w="2634837"/>
                <a:gridCol w="2132965"/>
                <a:gridCol w="1882027"/>
                <a:gridCol w="2132965"/>
                <a:gridCol w="2258433"/>
              </a:tblGrid>
              <a:tr h="783636">
                <a:tc>
                  <a:txBody>
                    <a:bodyPr/>
                    <a:lstStyle/>
                    <a:p>
                      <a:r>
                        <a:rPr lang="en-GB" sz="1800" dirty="0" smtClean="0"/>
                        <a:t>major outcomes</a:t>
                      </a:r>
                      <a:endParaRPr lang="en-GB" sz="1800" dirty="0"/>
                    </a:p>
                  </a:txBody>
                  <a:tcPr marL="121920" marR="121920"/>
                </a:tc>
                <a:tc>
                  <a:txBody>
                    <a:bodyPr/>
                    <a:lstStyle/>
                    <a:p>
                      <a:pPr algn="ctr"/>
                      <a:r>
                        <a:rPr lang="en-GB" sz="1800" dirty="0" smtClean="0"/>
                        <a:t>DTG vs EFV</a:t>
                      </a:r>
                      <a:r>
                        <a:rPr lang="en-GB" sz="1800" baseline="-25000" dirty="0" smtClean="0"/>
                        <a:t>600</a:t>
                      </a:r>
                      <a:endParaRPr lang="en-GB" sz="1800" baseline="-2500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25000" dirty="0" smtClean="0"/>
                        <a:t>QUALITY OF EVIDENCE</a:t>
                      </a:r>
                    </a:p>
                  </a:txBody>
                  <a:tcPr marL="121920" marR="121920" anchor="ctr"/>
                </a:tc>
                <a:tc>
                  <a:txBody>
                    <a:bodyPr/>
                    <a:lstStyle/>
                    <a:p>
                      <a:pPr algn="ctr"/>
                      <a:r>
                        <a:rPr lang="en-GB" sz="1800" dirty="0" smtClean="0"/>
                        <a:t>DTG vs EFV</a:t>
                      </a:r>
                      <a:r>
                        <a:rPr lang="en-GB" sz="1800" baseline="-25000" dirty="0" smtClean="0"/>
                        <a:t>400</a:t>
                      </a:r>
                      <a:endParaRPr lang="en-GB" sz="1800" baseline="-2500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25000" dirty="0" smtClean="0"/>
                        <a:t>QUALITY OF EVIDENCE</a:t>
                      </a:r>
                    </a:p>
                  </a:txBody>
                  <a:tcPr marL="121920" marR="121920" anchor="ctr"/>
                </a:tc>
              </a:tr>
              <a:tr h="656522">
                <a:tc>
                  <a:txBody>
                    <a:bodyPr/>
                    <a:lstStyle/>
                    <a:p>
                      <a:r>
                        <a:rPr lang="en-GB" sz="1600" b="1" dirty="0" smtClean="0"/>
                        <a:t>Viral suppression</a:t>
                      </a:r>
                      <a:endParaRPr lang="en-GB" sz="1600" b="1" dirty="0"/>
                    </a:p>
                  </a:txBody>
                  <a:tcPr marL="121920" marR="121920" anchor="ctr"/>
                </a:tc>
                <a:tc>
                  <a:txBody>
                    <a:bodyPr/>
                    <a:lstStyle/>
                    <a:p>
                      <a:pPr algn="ctr"/>
                      <a:r>
                        <a:rPr lang="en-GB" sz="1600" b="1" dirty="0" smtClean="0">
                          <a:solidFill>
                            <a:srgbClr val="FFFF00"/>
                          </a:solidFill>
                        </a:rPr>
                        <a:t>DTG better</a:t>
                      </a:r>
                      <a:endParaRPr lang="en-GB" sz="1600" b="1"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moderate</a:t>
                      </a:r>
                      <a:endParaRPr lang="en-GB" sz="1600" b="0" dirty="0">
                        <a:solidFill>
                          <a:schemeClr val="tx1"/>
                        </a:solidFill>
                      </a:endParaRPr>
                    </a:p>
                  </a:txBody>
                  <a:tcPr marL="121920" marR="12192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FF00"/>
                          </a:solidFill>
                          <a:sym typeface="Wingdings 2"/>
                        </a:rPr>
                        <a:t>DTG better</a:t>
                      </a:r>
                      <a:endParaRPr lang="en-GB" sz="1600" b="1" baseline="30000" dirty="0" smtClean="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moderate</a:t>
                      </a:r>
                      <a:endParaRPr lang="en-US" dirty="0">
                        <a:solidFill>
                          <a:schemeClr val="tx1"/>
                        </a:solidFill>
                      </a:endParaRPr>
                    </a:p>
                  </a:txBody>
                  <a:tcPr marL="121920" marR="121920" anchor="ctr">
                    <a:solidFill>
                      <a:schemeClr val="accent3">
                        <a:lumMod val="60000"/>
                        <a:lumOff val="40000"/>
                      </a:schemeClr>
                    </a:solidFill>
                  </a:tcPr>
                </a:tc>
              </a:tr>
              <a:tr h="603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Treatment</a:t>
                      </a:r>
                      <a:r>
                        <a:rPr lang="en-GB" sz="1600" b="1" baseline="0" dirty="0" smtClean="0"/>
                        <a:t> discontinuation</a:t>
                      </a:r>
                      <a:endParaRPr lang="en-GB" sz="1600" b="1" dirty="0" smtClean="0"/>
                    </a:p>
                  </a:txBody>
                  <a:tcPr marL="121920" marR="121920" anchor="ctr"/>
                </a:tc>
                <a:tc>
                  <a:txBody>
                    <a:bodyPr/>
                    <a:lstStyle/>
                    <a:p>
                      <a:pPr algn="ctr"/>
                      <a:r>
                        <a:rPr lang="en-GB" sz="1600" b="1" dirty="0" smtClean="0">
                          <a:solidFill>
                            <a:srgbClr val="FFFF00"/>
                          </a:solidFill>
                        </a:rPr>
                        <a:t>DTG better</a:t>
                      </a:r>
                      <a:endParaRPr lang="en-GB" sz="1600" b="1"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high</a:t>
                      </a:r>
                      <a:endParaRPr lang="en-GB" sz="1600" b="0" dirty="0">
                        <a:solidFill>
                          <a:schemeClr val="tx1"/>
                        </a:solidFill>
                      </a:endParaRPr>
                    </a:p>
                  </a:txBody>
                  <a:tcPr marL="121920" marR="121920" anchor="ctr">
                    <a:solidFill>
                      <a:schemeClr val="accent3"/>
                    </a:solidFill>
                  </a:tcPr>
                </a:tc>
                <a:tc>
                  <a:txBody>
                    <a:bodyPr/>
                    <a:lstStyle/>
                    <a:p>
                      <a:pPr algn="ctr"/>
                      <a:r>
                        <a:rPr lang="en-GB" sz="1600" b="1" dirty="0" smtClean="0">
                          <a:solidFill>
                            <a:srgbClr val="FFFF00"/>
                          </a:solidFill>
                        </a:rPr>
                        <a:t>DTG better</a:t>
                      </a:r>
                      <a:endParaRPr lang="en-GB" sz="1600" b="1" dirty="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moderate</a:t>
                      </a:r>
                      <a:endParaRPr lang="en-US" dirty="0">
                        <a:solidFill>
                          <a:schemeClr val="tx1"/>
                        </a:solidFill>
                      </a:endParaRPr>
                    </a:p>
                  </a:txBody>
                  <a:tcPr marL="121920" marR="121920" anchor="ctr">
                    <a:solidFill>
                      <a:schemeClr val="accent3">
                        <a:lumMod val="60000"/>
                        <a:lumOff val="40000"/>
                      </a:schemeClr>
                    </a:solidFill>
                  </a:tcPr>
                </a:tc>
              </a:tr>
              <a:tr h="603446">
                <a:tc>
                  <a:txBody>
                    <a:bodyPr/>
                    <a:lstStyle/>
                    <a:p>
                      <a:r>
                        <a:rPr lang="en-GB" sz="1600" b="1" dirty="0" smtClean="0"/>
                        <a:t>CD4 recovery</a:t>
                      </a:r>
                      <a:endParaRPr lang="en-GB" sz="1600" b="1" dirty="0"/>
                    </a:p>
                  </a:txBody>
                  <a:tcPr marL="121920" marR="121920" anchor="ctr"/>
                </a:tc>
                <a:tc>
                  <a:txBody>
                    <a:bodyPr/>
                    <a:lstStyle/>
                    <a:p>
                      <a:pPr algn="ctr"/>
                      <a:r>
                        <a:rPr lang="en-GB" sz="1600" b="1" dirty="0" smtClean="0">
                          <a:solidFill>
                            <a:srgbClr val="FFFF00"/>
                          </a:solidFill>
                        </a:rPr>
                        <a:t>DTG better</a:t>
                      </a:r>
                      <a:endParaRPr lang="en-GB" sz="1600" b="1"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moderate</a:t>
                      </a:r>
                      <a:endParaRPr lang="en-GB" sz="1600" b="0" dirty="0">
                        <a:solidFill>
                          <a:schemeClr val="tx1"/>
                        </a:solidFill>
                      </a:endParaRPr>
                    </a:p>
                  </a:txBody>
                  <a:tcPr marL="121920" marR="121920" anchor="ctr">
                    <a:solidFill>
                      <a:schemeClr val="accent3">
                        <a:lumMod val="60000"/>
                        <a:lumOff val="40000"/>
                      </a:schemeClr>
                    </a:solidFill>
                  </a:tcPr>
                </a:tc>
                <a:tc>
                  <a:txBody>
                    <a:bodyPr/>
                    <a:lstStyle/>
                    <a:p>
                      <a:pPr algn="ctr"/>
                      <a:r>
                        <a:rPr lang="en-GB" sz="1600" b="1" dirty="0" smtClean="0">
                          <a:solidFill>
                            <a:srgbClr val="FFFF00"/>
                          </a:solidFill>
                        </a:rPr>
                        <a:t>comparable</a:t>
                      </a:r>
                      <a:endParaRPr lang="en-GB" sz="1600" b="1" dirty="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low</a:t>
                      </a:r>
                      <a:endParaRPr lang="en-US" dirty="0">
                        <a:solidFill>
                          <a:schemeClr val="tx1"/>
                        </a:solidFill>
                      </a:endParaRPr>
                    </a:p>
                  </a:txBody>
                  <a:tcPr marL="121920" marR="121920" anchor="ctr">
                    <a:solidFill>
                      <a:srgbClr val="FFFF00"/>
                    </a:solidFill>
                  </a:tcPr>
                </a:tc>
              </a:tr>
              <a:tr h="501802">
                <a:tc>
                  <a:txBody>
                    <a:bodyPr/>
                    <a:lstStyle/>
                    <a:p>
                      <a:r>
                        <a:rPr lang="en-GB" sz="1600" b="1" dirty="0" smtClean="0"/>
                        <a:t>Mortality</a:t>
                      </a:r>
                      <a:endParaRPr lang="en-GB" sz="1600" b="1" dirty="0"/>
                    </a:p>
                  </a:txBody>
                  <a:tcPr marL="121920" marR="121920" anchor="ctr"/>
                </a:tc>
                <a:tc>
                  <a:txBody>
                    <a:bodyPr/>
                    <a:lstStyle/>
                    <a:p>
                      <a:pPr algn="ctr"/>
                      <a:r>
                        <a:rPr lang="en-GB" sz="1600" dirty="0" smtClean="0">
                          <a:solidFill>
                            <a:srgbClr val="FFFF00"/>
                          </a:solidFill>
                        </a:rPr>
                        <a:t>comparable</a:t>
                      </a:r>
                      <a:endParaRPr lang="en-GB" sz="1600"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low</a:t>
                      </a:r>
                      <a:endParaRPr lang="en-GB" sz="1600" b="0" dirty="0">
                        <a:solidFill>
                          <a:schemeClr val="tx1"/>
                        </a:solidFill>
                      </a:endParaRPr>
                    </a:p>
                  </a:txBody>
                  <a:tcPr marL="121920" marR="121920" anchor="ctr">
                    <a:solidFill>
                      <a:srgbClr val="FFFF00"/>
                    </a:solidFill>
                  </a:tcPr>
                </a:tc>
                <a:tc>
                  <a:txBody>
                    <a:bodyPr/>
                    <a:lstStyle/>
                    <a:p>
                      <a:pPr algn="ctr"/>
                      <a:r>
                        <a:rPr lang="en-GB" sz="1600" b="1" dirty="0" smtClean="0">
                          <a:solidFill>
                            <a:srgbClr val="FFFF00"/>
                          </a:solidFill>
                        </a:rPr>
                        <a:t>comparable</a:t>
                      </a:r>
                      <a:endParaRPr lang="en-GB" sz="1600" b="1" dirty="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very</a:t>
                      </a:r>
                      <a:r>
                        <a:rPr lang="fr-CH" dirty="0" smtClean="0">
                          <a:solidFill>
                            <a:schemeClr val="tx1"/>
                          </a:solidFill>
                        </a:rPr>
                        <a:t> </a:t>
                      </a:r>
                      <a:r>
                        <a:rPr lang="fr-CH" dirty="0" err="1" smtClean="0">
                          <a:solidFill>
                            <a:schemeClr val="tx1"/>
                          </a:solidFill>
                        </a:rPr>
                        <a:t>low</a:t>
                      </a:r>
                      <a:endParaRPr lang="en-US" dirty="0">
                        <a:solidFill>
                          <a:schemeClr val="tx1"/>
                        </a:solidFill>
                      </a:endParaRPr>
                    </a:p>
                  </a:txBody>
                  <a:tcPr marL="121920" marR="121920" anchor="ctr">
                    <a:solidFill>
                      <a:srgbClr val="FF0000"/>
                    </a:solidFill>
                  </a:tcPr>
                </a:tc>
              </a:tr>
              <a:tr h="701148">
                <a:tc>
                  <a:txBody>
                    <a:bodyPr/>
                    <a:lstStyle/>
                    <a:p>
                      <a:r>
                        <a:rPr lang="en-GB" sz="1600" b="1" dirty="0" smtClean="0"/>
                        <a:t>AIDS progression</a:t>
                      </a:r>
                      <a:endParaRPr lang="en-GB" sz="1600" b="1" dirty="0"/>
                    </a:p>
                  </a:txBody>
                  <a:tcPr marL="121920" marR="121920" anchor="ctr"/>
                </a:tc>
                <a:tc>
                  <a:txBody>
                    <a:bodyPr/>
                    <a:lstStyle/>
                    <a:p>
                      <a:pPr algn="ctr"/>
                      <a:r>
                        <a:rPr lang="en-GB" sz="1600" dirty="0" smtClean="0">
                          <a:solidFill>
                            <a:srgbClr val="FFFF00"/>
                          </a:solidFill>
                        </a:rPr>
                        <a:t>comparable</a:t>
                      </a:r>
                      <a:endParaRPr lang="en-GB" sz="1600"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low</a:t>
                      </a:r>
                      <a:endParaRPr lang="en-GB" sz="1600" b="0" dirty="0">
                        <a:solidFill>
                          <a:schemeClr val="tx1"/>
                        </a:solidFill>
                      </a:endParaRPr>
                    </a:p>
                  </a:txBody>
                  <a:tcPr marL="121920" marR="121920" anchor="ctr">
                    <a:solidFill>
                      <a:srgbClr val="FFFF00"/>
                    </a:solidFill>
                  </a:tcPr>
                </a:tc>
                <a:tc>
                  <a:txBody>
                    <a:bodyPr/>
                    <a:lstStyle/>
                    <a:p>
                      <a:pPr algn="ctr"/>
                      <a:r>
                        <a:rPr lang="en-GB" sz="1600" b="1" dirty="0" smtClean="0">
                          <a:solidFill>
                            <a:srgbClr val="FFFF00"/>
                          </a:solidFill>
                        </a:rPr>
                        <a:t>comparable</a:t>
                      </a:r>
                      <a:endParaRPr lang="en-GB" sz="1600" b="1" dirty="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very</a:t>
                      </a:r>
                      <a:r>
                        <a:rPr lang="fr-CH" dirty="0" smtClean="0">
                          <a:solidFill>
                            <a:schemeClr val="tx1"/>
                          </a:solidFill>
                        </a:rPr>
                        <a:t> </a:t>
                      </a:r>
                      <a:r>
                        <a:rPr lang="fr-CH" dirty="0" err="1" smtClean="0">
                          <a:solidFill>
                            <a:schemeClr val="tx1"/>
                          </a:solidFill>
                        </a:rPr>
                        <a:t>low</a:t>
                      </a:r>
                      <a:endParaRPr lang="en-US" dirty="0">
                        <a:solidFill>
                          <a:schemeClr val="tx1"/>
                        </a:solidFill>
                      </a:endParaRPr>
                    </a:p>
                  </a:txBody>
                  <a:tcPr marL="121920" marR="121920" anchor="ctr">
                    <a:solidFill>
                      <a:srgbClr val="FF0000"/>
                    </a:solidFill>
                  </a:tcPr>
                </a:tc>
              </a:tr>
              <a:tr h="501802">
                <a:tc>
                  <a:txBody>
                    <a:bodyPr/>
                    <a:lstStyle/>
                    <a:p>
                      <a:r>
                        <a:rPr lang="en-GB" sz="1600" b="1" dirty="0" smtClean="0"/>
                        <a:t>SAE</a:t>
                      </a:r>
                      <a:endParaRPr lang="en-GB" sz="1600" b="1" dirty="0"/>
                    </a:p>
                  </a:txBody>
                  <a:tcPr marL="121920" marR="121920" anchor="ctr"/>
                </a:tc>
                <a:tc>
                  <a:txBody>
                    <a:bodyPr/>
                    <a:lstStyle/>
                    <a:p>
                      <a:pPr algn="ctr"/>
                      <a:r>
                        <a:rPr lang="en-GB" sz="1600" dirty="0" smtClean="0">
                          <a:solidFill>
                            <a:srgbClr val="FFFF00"/>
                          </a:solidFill>
                        </a:rPr>
                        <a:t>comparable</a:t>
                      </a:r>
                      <a:endParaRPr lang="en-GB" sz="1600" dirty="0">
                        <a:solidFill>
                          <a:srgbClr val="FFFF00"/>
                        </a:solidFill>
                      </a:endParaRPr>
                    </a:p>
                  </a:txBody>
                  <a:tcPr marL="121920" marR="121920" anchor="ctr">
                    <a:solidFill>
                      <a:srgbClr val="002060"/>
                    </a:solidFill>
                  </a:tcPr>
                </a:tc>
                <a:tc>
                  <a:txBody>
                    <a:bodyPr/>
                    <a:lstStyle/>
                    <a:p>
                      <a:pPr algn="ctr"/>
                      <a:r>
                        <a:rPr lang="en-GB" sz="1600" b="0" dirty="0" smtClean="0">
                          <a:solidFill>
                            <a:schemeClr val="tx1"/>
                          </a:solidFill>
                        </a:rPr>
                        <a:t>low</a:t>
                      </a:r>
                      <a:endParaRPr lang="en-GB" sz="1600" b="0" dirty="0">
                        <a:solidFill>
                          <a:schemeClr val="tx1"/>
                        </a:solidFill>
                      </a:endParaRPr>
                    </a:p>
                  </a:txBody>
                  <a:tcPr marL="121920" marR="121920" anchor="ctr">
                    <a:solidFill>
                      <a:srgbClr val="FFFF00"/>
                    </a:solidFill>
                  </a:tcPr>
                </a:tc>
                <a:tc>
                  <a:txBody>
                    <a:bodyPr/>
                    <a:lstStyle/>
                    <a:p>
                      <a:pPr algn="ctr"/>
                      <a:r>
                        <a:rPr lang="en-GB" sz="1600" dirty="0" smtClean="0">
                          <a:solidFill>
                            <a:srgbClr val="FFFF00"/>
                          </a:solidFill>
                        </a:rPr>
                        <a:t>comparable</a:t>
                      </a:r>
                      <a:endParaRPr lang="en-GB" sz="1600" dirty="0">
                        <a:solidFill>
                          <a:srgbClr val="FFFF00"/>
                        </a:solidFill>
                      </a:endParaRPr>
                    </a:p>
                  </a:txBody>
                  <a:tcPr marL="121920" marR="121920" anchor="ctr">
                    <a:solidFill>
                      <a:srgbClr val="002060"/>
                    </a:solidFill>
                  </a:tcPr>
                </a:tc>
                <a:tc>
                  <a:txBody>
                    <a:bodyPr/>
                    <a:lstStyle/>
                    <a:p>
                      <a:pPr algn="ctr"/>
                      <a:r>
                        <a:rPr lang="fr-CH" dirty="0" err="1" smtClean="0">
                          <a:solidFill>
                            <a:schemeClr val="tx1"/>
                          </a:solidFill>
                        </a:rPr>
                        <a:t>very</a:t>
                      </a:r>
                      <a:r>
                        <a:rPr lang="fr-CH" dirty="0" smtClean="0">
                          <a:solidFill>
                            <a:schemeClr val="tx1"/>
                          </a:solidFill>
                        </a:rPr>
                        <a:t> </a:t>
                      </a:r>
                      <a:r>
                        <a:rPr lang="fr-CH" dirty="0" err="1" smtClean="0">
                          <a:solidFill>
                            <a:schemeClr val="tx1"/>
                          </a:solidFill>
                        </a:rPr>
                        <a:t>low</a:t>
                      </a:r>
                      <a:r>
                        <a:rPr lang="fr-CH" dirty="0" smtClean="0">
                          <a:solidFill>
                            <a:schemeClr val="tx1"/>
                          </a:solidFill>
                        </a:rPr>
                        <a:t> </a:t>
                      </a:r>
                      <a:endParaRPr lang="en-US" dirty="0">
                        <a:solidFill>
                          <a:schemeClr val="tx1"/>
                        </a:solidFill>
                      </a:endParaRPr>
                    </a:p>
                  </a:txBody>
                  <a:tcPr marL="121920" marR="121920" anchor="ctr">
                    <a:solidFill>
                      <a:srgbClr val="FF0000"/>
                    </a:solidFill>
                  </a:tcPr>
                </a:tc>
              </a:tr>
            </a:tbl>
          </a:graphicData>
        </a:graphic>
      </p:graphicFrame>
      <p:sp>
        <p:nvSpPr>
          <p:cNvPr id="8" name="TextBox 7"/>
          <p:cNvSpPr txBox="1"/>
          <p:nvPr/>
        </p:nvSpPr>
        <p:spPr>
          <a:xfrm>
            <a:off x="10032440" y="6284059"/>
            <a:ext cx="1917781" cy="338554"/>
          </a:xfrm>
          <a:prstGeom prst="rect">
            <a:avLst/>
          </a:prstGeom>
          <a:noFill/>
        </p:spPr>
        <p:txBody>
          <a:bodyPr wrap="square" rtlCol="0">
            <a:spAutoFit/>
          </a:bodyPr>
          <a:lstStyle/>
          <a:p>
            <a:pPr algn="r" fontAlgn="base">
              <a:spcBef>
                <a:spcPct val="0"/>
              </a:spcBef>
              <a:spcAft>
                <a:spcPct val="0"/>
              </a:spcAft>
            </a:pPr>
            <a:r>
              <a:rPr lang="en-GB" sz="1400" dirty="0" smtClean="0">
                <a:solidFill>
                  <a:prstClr val="black"/>
                </a:solidFill>
                <a:latin typeface="Arial" charset="0"/>
              </a:rPr>
              <a:t>WHO</a:t>
            </a:r>
            <a:r>
              <a:rPr lang="en-GB" sz="1600" dirty="0" smtClean="0">
                <a:solidFill>
                  <a:prstClr val="black"/>
                </a:solidFill>
                <a:latin typeface="Arial" charset="0"/>
              </a:rPr>
              <a:t>, 2018</a:t>
            </a:r>
            <a:endParaRPr lang="en-GB" sz="1600" dirty="0">
              <a:solidFill>
                <a:prstClr val="black"/>
              </a:solidFill>
              <a:latin typeface="Arial" charset="0"/>
            </a:endParaRPr>
          </a:p>
        </p:txBody>
      </p:sp>
      <p:sp>
        <p:nvSpPr>
          <p:cNvPr id="3" name="Rectangle 2"/>
          <p:cNvSpPr/>
          <p:nvPr/>
        </p:nvSpPr>
        <p:spPr>
          <a:xfrm>
            <a:off x="3023659" y="2180151"/>
            <a:ext cx="2016224" cy="19151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7017892" y="2186186"/>
            <a:ext cx="2042743" cy="12961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234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8869" y="1928262"/>
            <a:ext cx="3266123" cy="400110"/>
          </a:xfrm>
          <a:prstGeom prst="rect">
            <a:avLst/>
          </a:prstGeom>
          <a:noFill/>
        </p:spPr>
        <p:txBody>
          <a:bodyPr wrap="square" rtlCol="0">
            <a:spAutoFit/>
          </a:bodyPr>
          <a:lstStyle>
            <a:defPPr>
              <a:defRPr lang="en-US"/>
            </a:defPPr>
            <a:lvl1pPr>
              <a:defRPr sz="2800"/>
            </a:lvl1pPr>
          </a:lstStyle>
          <a:p>
            <a:pPr defTabSz="914400"/>
            <a:r>
              <a:rPr lang="en-GB" sz="2000" dirty="0" smtClean="0">
                <a:solidFill>
                  <a:prstClr val="black"/>
                </a:solidFill>
              </a:rPr>
              <a:t>VL </a:t>
            </a:r>
            <a:r>
              <a:rPr lang="en-GB" sz="2000" dirty="0">
                <a:solidFill>
                  <a:prstClr val="black"/>
                </a:solidFill>
              </a:rPr>
              <a:t>&gt; 1000 c/ml </a:t>
            </a:r>
            <a:endParaRPr lang="en-US" sz="2000" dirty="0">
              <a:solidFill>
                <a:prstClr val="black"/>
              </a:solidFill>
            </a:endParaRPr>
          </a:p>
        </p:txBody>
      </p:sp>
      <p:sp>
        <p:nvSpPr>
          <p:cNvPr id="14" name="TextBox 13"/>
          <p:cNvSpPr txBox="1"/>
          <p:nvPr/>
        </p:nvSpPr>
        <p:spPr>
          <a:xfrm>
            <a:off x="2582524" y="2733079"/>
            <a:ext cx="2473063" cy="400110"/>
          </a:xfrm>
          <a:prstGeom prst="rect">
            <a:avLst/>
          </a:prstGeom>
          <a:noFill/>
        </p:spPr>
        <p:txBody>
          <a:bodyPr wrap="square" rtlCol="0">
            <a:spAutoFit/>
          </a:bodyPr>
          <a:lstStyle/>
          <a:p>
            <a:pPr defTabSz="914400"/>
            <a:r>
              <a:rPr lang="en-GB" sz="2000" b="1" dirty="0">
                <a:solidFill>
                  <a:prstClr val="black"/>
                </a:solidFill>
              </a:rPr>
              <a:t>VL </a:t>
            </a:r>
            <a:r>
              <a:rPr lang="en-GB" sz="2000" b="1" dirty="0" smtClean="0">
                <a:solidFill>
                  <a:prstClr val="black"/>
                </a:solidFill>
              </a:rPr>
              <a:t>??? </a:t>
            </a:r>
            <a:endParaRPr lang="en-US" sz="2000" b="1" dirty="0">
              <a:solidFill>
                <a:prstClr val="black"/>
              </a:solidFill>
            </a:endParaRPr>
          </a:p>
        </p:txBody>
      </p:sp>
      <p:cxnSp>
        <p:nvCxnSpPr>
          <p:cNvPr id="16" name="Straight Arrow Connector 15"/>
          <p:cNvCxnSpPr/>
          <p:nvPr/>
        </p:nvCxnSpPr>
        <p:spPr>
          <a:xfrm>
            <a:off x="2378869" y="1916832"/>
            <a:ext cx="2880360" cy="114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78868" y="3119529"/>
            <a:ext cx="2880360" cy="114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1996" y="1365182"/>
            <a:ext cx="2108323" cy="2000548"/>
          </a:xfrm>
          <a:prstGeom prst="rect">
            <a:avLst/>
          </a:prstGeom>
          <a:solidFill>
            <a:schemeClr val="tx2">
              <a:lumMod val="40000"/>
              <a:lumOff val="60000"/>
            </a:schemeClr>
          </a:solidFill>
        </p:spPr>
        <p:txBody>
          <a:bodyPr wrap="square" rtlCol="0">
            <a:spAutoFit/>
          </a:bodyPr>
          <a:lstStyle/>
          <a:p>
            <a:pPr defTabSz="914400"/>
            <a:endParaRPr lang="en-GB" sz="2400" dirty="0" smtClean="0">
              <a:solidFill>
                <a:prstClr val="black"/>
              </a:solidFill>
            </a:endParaRPr>
          </a:p>
          <a:p>
            <a:pPr defTabSz="914400"/>
            <a:endParaRPr lang="en-GB" sz="2400" dirty="0">
              <a:solidFill>
                <a:prstClr val="black"/>
              </a:solidFill>
            </a:endParaRPr>
          </a:p>
          <a:p>
            <a:pPr defTabSz="914400"/>
            <a:endParaRPr lang="en-GB" sz="2400" dirty="0" smtClean="0">
              <a:solidFill>
                <a:prstClr val="black"/>
              </a:solidFill>
            </a:endParaRPr>
          </a:p>
          <a:p>
            <a:pPr defTabSz="914400"/>
            <a:endParaRPr lang="en-GB" sz="2400" dirty="0" smtClean="0">
              <a:solidFill>
                <a:prstClr val="black"/>
              </a:solidFill>
            </a:endParaRPr>
          </a:p>
          <a:p>
            <a:pPr defTabSz="914400"/>
            <a:endParaRPr lang="en-GB" sz="2800" dirty="0" smtClean="0">
              <a:solidFill>
                <a:prstClr val="black"/>
              </a:solidFill>
            </a:endParaRPr>
          </a:p>
        </p:txBody>
      </p:sp>
      <p:sp>
        <p:nvSpPr>
          <p:cNvPr id="31" name="TextBox 30"/>
          <p:cNvSpPr txBox="1"/>
          <p:nvPr/>
        </p:nvSpPr>
        <p:spPr>
          <a:xfrm>
            <a:off x="5327917" y="1484786"/>
            <a:ext cx="6432715" cy="830997"/>
          </a:xfrm>
          <a:prstGeom prst="rect">
            <a:avLst/>
          </a:prstGeom>
          <a:solidFill>
            <a:srgbClr val="92D050"/>
          </a:solidFill>
        </p:spPr>
        <p:txBody>
          <a:bodyPr wrap="square" rtlCol="0">
            <a:spAutoFit/>
          </a:bodyPr>
          <a:lstStyle/>
          <a:p>
            <a:pPr defTabSz="914400"/>
            <a:r>
              <a:rPr lang="en-GB" sz="2400" b="1" dirty="0" smtClean="0">
                <a:solidFill>
                  <a:prstClr val="black"/>
                </a:solidFill>
              </a:rPr>
              <a:t>Switch</a:t>
            </a:r>
            <a:r>
              <a:rPr lang="en-GB" sz="2400" dirty="0" smtClean="0">
                <a:solidFill>
                  <a:prstClr val="black"/>
                </a:solidFill>
              </a:rPr>
              <a:t> </a:t>
            </a:r>
            <a:r>
              <a:rPr lang="en-GB" sz="2400" b="1" dirty="0" smtClean="0">
                <a:solidFill>
                  <a:prstClr val="black"/>
                </a:solidFill>
              </a:rPr>
              <a:t>to 2nd line</a:t>
            </a:r>
            <a:r>
              <a:rPr lang="en-GB" sz="2400" dirty="0" smtClean="0">
                <a:solidFill>
                  <a:prstClr val="black"/>
                </a:solidFill>
              </a:rPr>
              <a:t> with optimized NRTI backbone (AZT+3TC+DTG</a:t>
            </a:r>
            <a:r>
              <a:rPr lang="en-GB" sz="2400" dirty="0">
                <a:solidFill>
                  <a:prstClr val="black"/>
                </a:solidFill>
              </a:rPr>
              <a:t>)</a:t>
            </a:r>
            <a:endParaRPr lang="en-US" sz="2400" dirty="0">
              <a:solidFill>
                <a:prstClr val="black"/>
              </a:solidFill>
            </a:endParaRPr>
          </a:p>
        </p:txBody>
      </p:sp>
      <p:sp>
        <p:nvSpPr>
          <p:cNvPr id="27" name="Rounded Rectangle 26"/>
          <p:cNvSpPr/>
          <p:nvPr/>
        </p:nvSpPr>
        <p:spPr>
          <a:xfrm>
            <a:off x="231996" y="2745415"/>
            <a:ext cx="11810583" cy="12367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Title 1"/>
          <p:cNvSpPr>
            <a:spLocks noGrp="1"/>
          </p:cNvSpPr>
          <p:nvPr>
            <p:ph type="title"/>
          </p:nvPr>
        </p:nvSpPr>
        <p:spPr>
          <a:xfrm>
            <a:off x="207491" y="116632"/>
            <a:ext cx="11835088" cy="1143000"/>
          </a:xfrm>
          <a:solidFill>
            <a:schemeClr val="bg1">
              <a:lumMod val="95000"/>
            </a:schemeClr>
          </a:solidFill>
        </p:spPr>
        <p:txBody>
          <a:bodyPr>
            <a:normAutofit fontScale="90000"/>
          </a:bodyPr>
          <a:lstStyle/>
          <a:p>
            <a:pPr algn="l"/>
            <a:r>
              <a:rPr lang="en-GB" sz="3600" dirty="0" smtClean="0"/>
              <a:t/>
            </a:r>
            <a:br>
              <a:rPr lang="en-GB" sz="3600" dirty="0" smtClean="0"/>
            </a:br>
            <a:r>
              <a:rPr lang="en-GB" sz="3000" dirty="0" smtClean="0"/>
              <a:t>Substitutions </a:t>
            </a:r>
            <a:r>
              <a:rPr lang="en-US" sz="3000" dirty="0" smtClean="0"/>
              <a:t>of TDF/XTC+EFV (TLE) </a:t>
            </a:r>
            <a:r>
              <a:rPr lang="en-US" sz="3000" dirty="0"/>
              <a:t>with </a:t>
            </a:r>
            <a:r>
              <a:rPr lang="en-US" sz="3000" dirty="0" smtClean="0"/>
              <a:t>TDF/3TC+DTG (TLD) in patients </a:t>
            </a:r>
            <a:r>
              <a:rPr lang="en-US" sz="3000" b="1" dirty="0" smtClean="0"/>
              <a:t>without VL test</a:t>
            </a:r>
            <a:r>
              <a:rPr lang="en-US" sz="3600" dirty="0" smtClean="0"/>
              <a:t/>
            </a:r>
            <a:br>
              <a:rPr lang="en-US" sz="3600" dirty="0" smtClean="0"/>
            </a:br>
            <a:endParaRPr lang="en-US" sz="3600" dirty="0"/>
          </a:p>
        </p:txBody>
      </p:sp>
      <p:sp>
        <p:nvSpPr>
          <p:cNvPr id="21" name="TextBox 20"/>
          <p:cNvSpPr txBox="1"/>
          <p:nvPr/>
        </p:nvSpPr>
        <p:spPr>
          <a:xfrm>
            <a:off x="5427189" y="2781789"/>
            <a:ext cx="6432715" cy="830997"/>
          </a:xfrm>
          <a:prstGeom prst="rect">
            <a:avLst/>
          </a:prstGeom>
          <a:solidFill>
            <a:srgbClr val="92D050"/>
          </a:solidFill>
        </p:spPr>
        <p:txBody>
          <a:bodyPr wrap="square" rtlCol="0">
            <a:spAutoFit/>
          </a:bodyPr>
          <a:lstStyle/>
          <a:p>
            <a:pPr defTabSz="914400"/>
            <a:r>
              <a:rPr lang="en-US" sz="2400" dirty="0" smtClean="0">
                <a:solidFill>
                  <a:prstClr val="black"/>
                </a:solidFill>
              </a:rPr>
              <a:t>Substitution to TLD based on VL test results is </a:t>
            </a:r>
            <a:r>
              <a:rPr lang="en-US" sz="2400" dirty="0">
                <a:solidFill>
                  <a:prstClr val="black"/>
                </a:solidFill>
              </a:rPr>
              <a:t>encouraged and considered good </a:t>
            </a:r>
            <a:r>
              <a:rPr lang="en-US" sz="2400" dirty="0" smtClean="0">
                <a:solidFill>
                  <a:prstClr val="black"/>
                </a:solidFill>
              </a:rPr>
              <a:t>practice</a:t>
            </a:r>
            <a:endParaRPr lang="en-US" sz="2400" dirty="0">
              <a:solidFill>
                <a:prstClr val="black"/>
              </a:solidFill>
            </a:endParaRPr>
          </a:p>
        </p:txBody>
      </p:sp>
      <p:sp>
        <p:nvSpPr>
          <p:cNvPr id="5" name="TextBox 4"/>
          <p:cNvSpPr txBox="1"/>
          <p:nvPr/>
        </p:nvSpPr>
        <p:spPr>
          <a:xfrm>
            <a:off x="283677" y="1824124"/>
            <a:ext cx="2004960" cy="954107"/>
          </a:xfrm>
          <a:prstGeom prst="rect">
            <a:avLst/>
          </a:prstGeom>
          <a:noFill/>
        </p:spPr>
        <p:txBody>
          <a:bodyPr wrap="square" rtlCol="0">
            <a:spAutoFit/>
          </a:bodyPr>
          <a:lstStyle/>
          <a:p>
            <a:pPr defTabSz="914400"/>
            <a:r>
              <a:rPr lang="en-GB" sz="2800" b="1" dirty="0">
                <a:solidFill>
                  <a:prstClr val="black"/>
                </a:solidFill>
              </a:rPr>
              <a:t>TDF/3TC +</a:t>
            </a:r>
            <a:r>
              <a:rPr lang="en-GB" sz="2800" b="1" dirty="0" smtClean="0">
                <a:solidFill>
                  <a:prstClr val="black"/>
                </a:solidFill>
              </a:rPr>
              <a:t>NNRTI</a:t>
            </a:r>
            <a:endParaRPr lang="en-GB" sz="2800" b="1" dirty="0">
              <a:solidFill>
                <a:prstClr val="black"/>
              </a:solidFill>
            </a:endParaRPr>
          </a:p>
        </p:txBody>
      </p:sp>
      <p:sp>
        <p:nvSpPr>
          <p:cNvPr id="6" name="TextBox 5"/>
          <p:cNvSpPr txBox="1"/>
          <p:nvPr/>
        </p:nvSpPr>
        <p:spPr>
          <a:xfrm>
            <a:off x="231996" y="3995678"/>
            <a:ext cx="11810584" cy="2585323"/>
          </a:xfrm>
          <a:prstGeom prst="rect">
            <a:avLst/>
          </a:prstGeom>
          <a:solidFill>
            <a:schemeClr val="accent3">
              <a:lumMod val="20000"/>
              <a:lumOff val="80000"/>
            </a:schemeClr>
          </a:solidFill>
        </p:spPr>
        <p:txBody>
          <a:bodyPr wrap="square" rtlCol="0">
            <a:spAutoFit/>
          </a:bodyPr>
          <a:lstStyle/>
          <a:p>
            <a:pPr defTabSz="914400"/>
            <a:r>
              <a:rPr lang="en-GB" sz="1800" b="1" dirty="0" smtClean="0">
                <a:solidFill>
                  <a:prstClr val="black"/>
                </a:solidFill>
              </a:rPr>
              <a:t>Pros: </a:t>
            </a:r>
            <a:r>
              <a:rPr lang="en-GB" sz="1800" dirty="0" smtClean="0">
                <a:solidFill>
                  <a:prstClr val="black"/>
                </a:solidFill>
              </a:rPr>
              <a:t>Clinical and programmatic benefits associated with TLD </a:t>
            </a:r>
          </a:p>
          <a:p>
            <a:pPr defTabSz="914400"/>
            <a:r>
              <a:rPr lang="en-US" sz="1800" b="1" dirty="0" smtClean="0">
                <a:solidFill>
                  <a:prstClr val="black"/>
                </a:solidFill>
              </a:rPr>
              <a:t>Cons:  </a:t>
            </a:r>
          </a:p>
          <a:p>
            <a:pPr marL="285750" indent="-285750" defTabSz="914400">
              <a:buFont typeface="Arial" panose="020B0604020202020204" pitchFamily="34" charset="0"/>
              <a:buChar char="•"/>
            </a:pPr>
            <a:r>
              <a:rPr lang="en-US" sz="1800" dirty="0" smtClean="0">
                <a:solidFill>
                  <a:prstClr val="black"/>
                </a:solidFill>
              </a:rPr>
              <a:t>Uncertainty</a:t>
            </a:r>
            <a:r>
              <a:rPr lang="en-US" sz="1800" b="1" dirty="0" smtClean="0">
                <a:solidFill>
                  <a:prstClr val="black"/>
                </a:solidFill>
              </a:rPr>
              <a:t> </a:t>
            </a:r>
            <a:r>
              <a:rPr lang="en-US" sz="1800" dirty="0">
                <a:solidFill>
                  <a:prstClr val="black"/>
                </a:solidFill>
              </a:rPr>
              <a:t>in </a:t>
            </a:r>
            <a:r>
              <a:rPr lang="en-US" sz="1800" dirty="0" smtClean="0">
                <a:solidFill>
                  <a:prstClr val="black"/>
                </a:solidFill>
              </a:rPr>
              <a:t>acceptability/adherence if substituting  regimens in stable patients </a:t>
            </a:r>
          </a:p>
          <a:p>
            <a:pPr marL="285750" indent="-285750" defTabSz="914400">
              <a:buFont typeface="Arial" panose="020B0604020202020204" pitchFamily="34" charset="0"/>
              <a:buChar char="•"/>
            </a:pPr>
            <a:r>
              <a:rPr lang="en-US" sz="1800" dirty="0" smtClean="0">
                <a:solidFill>
                  <a:prstClr val="black"/>
                </a:solidFill>
              </a:rPr>
              <a:t>Use of DTG with inactive NRTI backbone may </a:t>
            </a:r>
            <a:r>
              <a:rPr lang="en-US" sz="1800" dirty="0">
                <a:solidFill>
                  <a:prstClr val="black"/>
                </a:solidFill>
              </a:rPr>
              <a:t>be associated with increased risk </a:t>
            </a:r>
            <a:r>
              <a:rPr lang="en-US" sz="1800" dirty="0" smtClean="0">
                <a:solidFill>
                  <a:prstClr val="black"/>
                </a:solidFill>
              </a:rPr>
              <a:t>of </a:t>
            </a:r>
            <a:r>
              <a:rPr lang="en-US" sz="1800" dirty="0">
                <a:solidFill>
                  <a:prstClr val="black"/>
                </a:solidFill>
              </a:rPr>
              <a:t>DTG </a:t>
            </a:r>
            <a:r>
              <a:rPr lang="en-US" sz="1800" dirty="0" smtClean="0">
                <a:solidFill>
                  <a:prstClr val="black"/>
                </a:solidFill>
              </a:rPr>
              <a:t>DR </a:t>
            </a:r>
            <a:r>
              <a:rPr lang="en-US" sz="1800" dirty="0">
                <a:solidFill>
                  <a:prstClr val="black"/>
                </a:solidFill>
              </a:rPr>
              <a:t>and </a:t>
            </a:r>
            <a:r>
              <a:rPr lang="en-US" sz="1800" dirty="0" smtClean="0">
                <a:solidFill>
                  <a:prstClr val="black"/>
                </a:solidFill>
              </a:rPr>
              <a:t>its transmission, affecting future use in the population. </a:t>
            </a:r>
          </a:p>
          <a:p>
            <a:pPr marL="742950" lvl="1" indent="-285750" defTabSz="914400">
              <a:buFont typeface="Arial" panose="020B0604020202020204" pitchFamily="34" charset="0"/>
              <a:buChar char="•"/>
            </a:pPr>
            <a:r>
              <a:rPr lang="en-GB" sz="1800" dirty="0" smtClean="0">
                <a:solidFill>
                  <a:prstClr val="black"/>
                </a:solidFill>
              </a:rPr>
              <a:t>Population at </a:t>
            </a:r>
            <a:r>
              <a:rPr lang="en-GB" sz="1800" dirty="0">
                <a:solidFill>
                  <a:prstClr val="black"/>
                </a:solidFill>
              </a:rPr>
              <a:t>risk </a:t>
            </a:r>
            <a:r>
              <a:rPr lang="en-GB" sz="1800" dirty="0" smtClean="0">
                <a:solidFill>
                  <a:prstClr val="black"/>
                </a:solidFill>
              </a:rPr>
              <a:t>estimated at 5% (= people failing  first-line, carrying DR to both NRTI and without access to VL test)            </a:t>
            </a:r>
          </a:p>
          <a:p>
            <a:pPr defTabSz="914400"/>
            <a:r>
              <a:rPr lang="en-GB" sz="1800" b="1" dirty="0" smtClean="0">
                <a:solidFill>
                  <a:prstClr val="black"/>
                </a:solidFill>
              </a:rPr>
              <a:t>Conclusion</a:t>
            </a:r>
            <a:r>
              <a:rPr lang="en-GB" sz="1800" dirty="0" smtClean="0">
                <a:solidFill>
                  <a:prstClr val="black"/>
                </a:solidFill>
              </a:rPr>
              <a:t>: </a:t>
            </a:r>
            <a:r>
              <a:rPr lang="en-US" sz="1800" dirty="0" smtClean="0">
                <a:solidFill>
                  <a:prstClr val="black"/>
                </a:solidFill>
              </a:rPr>
              <a:t>substitution to TLD based on VL test results is encouraged and considered good practice; </a:t>
            </a:r>
            <a:r>
              <a:rPr lang="en-GB" sz="1800" dirty="0" smtClean="0">
                <a:solidFill>
                  <a:prstClr val="black"/>
                </a:solidFill>
              </a:rPr>
              <a:t>for programs switching to DTG in absence of VL, </a:t>
            </a:r>
            <a:r>
              <a:rPr lang="en-US" sz="1800" dirty="0" smtClean="0">
                <a:solidFill>
                  <a:prstClr val="black"/>
                </a:solidFill>
              </a:rPr>
              <a:t>closely monitoring of ART outcomes (viral load levels and drug resistance) using standardized methods is recommended</a:t>
            </a:r>
          </a:p>
        </p:txBody>
      </p:sp>
    </p:spTree>
    <p:extLst>
      <p:ext uri="{BB962C8B-B14F-4D97-AF65-F5344CB8AC3E}">
        <p14:creationId xmlns:p14="http://schemas.microsoft.com/office/powerpoint/2010/main" val="429359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9" y="331076"/>
            <a:ext cx="10644360" cy="693684"/>
          </a:xfrm>
        </p:spPr>
        <p:txBody>
          <a:bodyPr>
            <a:normAutofit/>
          </a:bodyPr>
          <a:lstStyle/>
          <a:p>
            <a:pPr algn="ctr"/>
            <a:r>
              <a:rPr lang="en-GB" sz="3600" b="1" dirty="0">
                <a:solidFill>
                  <a:srgbClr val="0070C0"/>
                </a:solidFill>
              </a:rPr>
              <a:t>Gaps on clinical use of dolutegravir</a:t>
            </a:r>
            <a:endParaRPr lang="en-US" sz="3600" b="1" dirty="0">
              <a:solidFill>
                <a:srgbClr val="0070C0"/>
              </a:solidFill>
            </a:endParaRPr>
          </a:p>
        </p:txBody>
      </p:sp>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15132"/>
          <a:stretch/>
        </p:blipFill>
        <p:spPr bwMode="auto">
          <a:xfrm>
            <a:off x="524321" y="1340768"/>
            <a:ext cx="2004875" cy="135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 result for iris h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832" y="1412776"/>
            <a:ext cx="2076320" cy="1285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bercul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116" y="1350754"/>
            <a:ext cx="2052501" cy="1357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regn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656" y="1340768"/>
            <a:ext cx="2179575" cy="13672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3340" y="2698046"/>
            <a:ext cx="2723493" cy="2289072"/>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sz="1796" b="1" dirty="0">
                <a:solidFill>
                  <a:prstClr val="black"/>
                </a:solidFill>
                <a:latin typeface="Calibri" pitchFamily="34" charset="0"/>
                <a:ea typeface="ＭＳ Ｐゴシック" pitchFamily="34" charset="-128"/>
                <a:cs typeface="Arial"/>
              </a:rPr>
              <a:t>CNS side effects: </a:t>
            </a:r>
            <a:r>
              <a:rPr lang="en-GB" sz="1796" dirty="0">
                <a:solidFill>
                  <a:prstClr val="black"/>
                </a:solidFill>
                <a:latin typeface="Calibri" pitchFamily="34" charset="0"/>
                <a:ea typeface="ＭＳ Ｐゴシック" pitchFamily="34" charset="-128"/>
                <a:cs typeface="Arial"/>
              </a:rPr>
              <a:t>higher than expected rate of DTG discontinuation  due insomnia in </a:t>
            </a:r>
            <a:r>
              <a:rPr lang="en-GB" sz="1796" dirty="0" smtClean="0">
                <a:solidFill>
                  <a:prstClr val="black"/>
                </a:solidFill>
                <a:latin typeface="Calibri" pitchFamily="34" charset="0"/>
                <a:ea typeface="ＭＳ Ｐゴシック" pitchFamily="34" charset="-128"/>
                <a:cs typeface="Arial"/>
              </a:rPr>
              <a:t>some cohort </a:t>
            </a:r>
            <a:r>
              <a:rPr lang="en-GB" sz="1796" dirty="0">
                <a:solidFill>
                  <a:prstClr val="black"/>
                </a:solidFill>
                <a:latin typeface="Calibri" pitchFamily="34" charset="0"/>
                <a:ea typeface="ＭＳ Ｐゴシック" pitchFamily="34" charset="-128"/>
                <a:cs typeface="Arial"/>
              </a:rPr>
              <a:t>studies (higher rates compared with RCTs) but very low occurrence  of other side effects.</a:t>
            </a:r>
            <a:endParaRPr lang="en-US" sz="1625" dirty="0">
              <a:solidFill>
                <a:prstClr val="black"/>
              </a:solidFill>
              <a:latin typeface="Calibri" pitchFamily="34" charset="0"/>
              <a:ea typeface="ＭＳ Ｐゴシック" pitchFamily="34" charset="-128"/>
              <a:cs typeface="Arial"/>
            </a:endParaRPr>
          </a:p>
        </p:txBody>
      </p:sp>
      <p:sp>
        <p:nvSpPr>
          <p:cNvPr id="11" name="TextBox 10"/>
          <p:cNvSpPr txBox="1"/>
          <p:nvPr/>
        </p:nvSpPr>
        <p:spPr>
          <a:xfrm>
            <a:off x="2923815" y="2735603"/>
            <a:ext cx="2308097" cy="2289072"/>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sz="1796" b="1" dirty="0">
                <a:solidFill>
                  <a:prstClr val="black"/>
                </a:solidFill>
                <a:latin typeface="Calibri" pitchFamily="34" charset="0"/>
                <a:ea typeface="ＭＳ Ｐゴシック" pitchFamily="34" charset="-128"/>
                <a:cs typeface="Arial"/>
              </a:rPr>
              <a:t>IRIS </a:t>
            </a:r>
            <a:r>
              <a:rPr lang="en-GB" sz="1796" dirty="0">
                <a:solidFill>
                  <a:prstClr val="black"/>
                </a:solidFill>
                <a:latin typeface="Calibri" pitchFamily="34" charset="0"/>
                <a:ea typeface="ＭＳ Ｐゴシック" pitchFamily="34" charset="-128"/>
                <a:cs typeface="Arial"/>
              </a:rPr>
              <a:t>in PLHIV with advanced HIV disease: increased risk observed in </a:t>
            </a:r>
            <a:r>
              <a:rPr lang="en-GB" sz="1796" dirty="0" smtClean="0">
                <a:solidFill>
                  <a:prstClr val="black"/>
                </a:solidFill>
                <a:latin typeface="Calibri" pitchFamily="34" charset="0"/>
                <a:ea typeface="ＭＳ Ｐゴシック" pitchFamily="34" charset="-128"/>
                <a:cs typeface="Arial"/>
              </a:rPr>
              <a:t>some cohort </a:t>
            </a:r>
            <a:r>
              <a:rPr lang="en-GB" sz="1796" dirty="0">
                <a:solidFill>
                  <a:prstClr val="black"/>
                </a:solidFill>
                <a:latin typeface="Calibri" pitchFamily="34" charset="0"/>
                <a:ea typeface="ＭＳ Ｐゴシック" pitchFamily="34" charset="-128"/>
                <a:cs typeface="Arial"/>
              </a:rPr>
              <a:t>studies  </a:t>
            </a:r>
            <a:r>
              <a:rPr lang="en-GB" sz="1796" b="1" dirty="0">
                <a:solidFill>
                  <a:srgbClr val="C00000"/>
                </a:solidFill>
                <a:latin typeface="Calibri" pitchFamily="34" charset="0"/>
                <a:ea typeface="ＭＳ Ｐゴシック" pitchFamily="34" charset="-128"/>
                <a:cs typeface="Arial"/>
              </a:rPr>
              <a:t>but not detected in RCTs with other INSTIs </a:t>
            </a:r>
            <a:r>
              <a:rPr lang="en-GB" sz="1796" dirty="0">
                <a:solidFill>
                  <a:srgbClr val="C00000"/>
                </a:solidFill>
                <a:latin typeface="Calibri" pitchFamily="34" charset="0"/>
                <a:ea typeface="ＭＳ Ｐゴシック" pitchFamily="34" charset="-128"/>
                <a:cs typeface="Arial"/>
              </a:rPr>
              <a:t>(REALITY trial).  </a:t>
            </a:r>
            <a:endParaRPr lang="en-US" sz="1625" dirty="0">
              <a:solidFill>
                <a:srgbClr val="C00000"/>
              </a:solidFill>
              <a:latin typeface="Calibri" pitchFamily="34" charset="0"/>
              <a:ea typeface="ＭＳ Ｐゴシック" pitchFamily="34" charset="-128"/>
              <a:cs typeface="Arial"/>
            </a:endParaRPr>
          </a:p>
        </p:txBody>
      </p:sp>
      <p:sp>
        <p:nvSpPr>
          <p:cNvPr id="12" name="TextBox 11"/>
          <p:cNvSpPr txBox="1"/>
          <p:nvPr/>
        </p:nvSpPr>
        <p:spPr>
          <a:xfrm>
            <a:off x="7440152" y="2741040"/>
            <a:ext cx="2496277" cy="1832537"/>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latin typeface="Calibri" pitchFamily="34" charset="0"/>
                <a:ea typeface="ＭＳ Ｐゴシック" pitchFamily="34" charset="-128"/>
                <a:cs typeface="Arial"/>
              </a:rPr>
              <a:t>Pregnant/BF women:</a:t>
            </a:r>
            <a:r>
              <a:rPr lang="en-GB" dirty="0">
                <a:latin typeface="Calibri" pitchFamily="34" charset="0"/>
                <a:ea typeface="ＭＳ Ｐゴシック" pitchFamily="34" charset="-128"/>
                <a:cs typeface="Arial"/>
              </a:rPr>
              <a:t> limited  safety data,  </a:t>
            </a:r>
            <a:r>
              <a:rPr lang="en-GB" dirty="0" smtClean="0">
                <a:latin typeface="Calibri" pitchFamily="34" charset="0"/>
                <a:ea typeface="ＭＳ Ｐゴシック" pitchFamily="34" charset="-128"/>
                <a:cs typeface="Arial"/>
              </a:rPr>
              <a:t>v</a:t>
            </a:r>
            <a:r>
              <a:rPr lang="en-US" dirty="0" smtClean="0">
                <a:latin typeface="Calibri" pitchFamily="34" charset="0"/>
                <a:ea typeface="ＭＳ Ｐゴシック" pitchFamily="34" charset="-128"/>
                <a:cs typeface="Arial"/>
              </a:rPr>
              <a:t>ery </a:t>
            </a:r>
            <a:r>
              <a:rPr lang="en-US" dirty="0">
                <a:latin typeface="Calibri" pitchFamily="34" charset="0"/>
                <a:ea typeface="ＭＳ Ｐゴシック" pitchFamily="34" charset="-128"/>
                <a:cs typeface="Arial"/>
              </a:rPr>
              <a:t>high DTG concentrations in blood cord at birth </a:t>
            </a:r>
            <a:r>
              <a:rPr lang="en-GB" dirty="0" smtClean="0">
                <a:solidFill>
                  <a:schemeClr val="tx2"/>
                </a:solidFill>
                <a:latin typeface="Calibri" pitchFamily="34" charset="0"/>
                <a:ea typeface="ＭＳ Ｐゴシック" pitchFamily="34" charset="-128"/>
                <a:cs typeface="Arial"/>
              </a:rPr>
              <a:t>(</a:t>
            </a:r>
            <a:r>
              <a:rPr lang="en-GB" dirty="0" smtClean="0">
                <a:solidFill>
                  <a:srgbClr val="C00000"/>
                </a:solidFill>
                <a:latin typeface="Calibri" pitchFamily="34" charset="0"/>
                <a:ea typeface="ＭＳ Ｐゴシック" pitchFamily="34" charset="-128"/>
                <a:cs typeface="Arial"/>
              </a:rPr>
              <a:t>clinical </a:t>
            </a:r>
            <a:r>
              <a:rPr lang="en-GB" dirty="0">
                <a:solidFill>
                  <a:srgbClr val="C00000"/>
                </a:solidFill>
                <a:latin typeface="Calibri" pitchFamily="34" charset="0"/>
                <a:ea typeface="ＭＳ Ｐゴシック" pitchFamily="34" charset="-128"/>
                <a:cs typeface="Arial"/>
              </a:rPr>
              <a:t>studies ongoing)</a:t>
            </a:r>
            <a:endParaRPr lang="en-US" dirty="0">
              <a:solidFill>
                <a:srgbClr val="C00000"/>
              </a:solidFill>
              <a:latin typeface="Calibri" pitchFamily="34" charset="0"/>
              <a:ea typeface="ＭＳ Ｐゴシック" pitchFamily="34" charset="-128"/>
              <a:cs typeface="Arial"/>
            </a:endParaRPr>
          </a:p>
        </p:txBody>
      </p:sp>
      <p:pic>
        <p:nvPicPr>
          <p:cNvPr id="8" name="Picture 7">
            <a:extLst>
              <a:ext uri="{FF2B5EF4-FFF2-40B4-BE49-F238E27FC236}">
                <a16:creationId xmlns:a16="http://schemas.microsoft.com/office/drawing/2014/main" xmlns="" id="{1D837422-7AC4-449A-9046-351B04A3744B}"/>
              </a:ext>
            </a:extLst>
          </p:cNvPr>
          <p:cNvPicPr>
            <a:picLocks noChangeAspect="1"/>
          </p:cNvPicPr>
          <p:nvPr/>
        </p:nvPicPr>
        <p:blipFill rotWithShape="1">
          <a:blip r:embed="rId6">
            <a:extLst>
              <a:ext uri="{28A0092B-C50C-407E-A947-70E740481C1C}">
                <a14:useLocalDpi xmlns:a14="http://schemas.microsoft.com/office/drawing/2010/main" val="0"/>
              </a:ext>
            </a:extLst>
          </a:blip>
          <a:srcRect r="29030"/>
          <a:stretch/>
        </p:blipFill>
        <p:spPr>
          <a:xfrm>
            <a:off x="10069359" y="1340769"/>
            <a:ext cx="1943263" cy="1367261"/>
          </a:xfrm>
          <a:prstGeom prst="rect">
            <a:avLst/>
          </a:prstGeom>
        </p:spPr>
      </p:pic>
      <p:sp>
        <p:nvSpPr>
          <p:cNvPr id="13" name="TextBox 12">
            <a:extLst>
              <a:ext uri="{FF2B5EF4-FFF2-40B4-BE49-F238E27FC236}">
                <a16:creationId xmlns:a16="http://schemas.microsoft.com/office/drawing/2014/main" xmlns="" id="{15E05672-F8C6-4FA5-A9F0-A040A1719494}"/>
              </a:ext>
            </a:extLst>
          </p:cNvPr>
          <p:cNvSpPr txBox="1"/>
          <p:nvPr/>
        </p:nvSpPr>
        <p:spPr>
          <a:xfrm>
            <a:off x="5253880" y="2749432"/>
            <a:ext cx="2095973" cy="1540149"/>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solidFill>
                  <a:prstClr val="black"/>
                </a:solidFill>
                <a:latin typeface="Calibri" pitchFamily="34" charset="0"/>
                <a:ea typeface="ＭＳ Ｐゴシック" pitchFamily="34" charset="-128"/>
                <a:cs typeface="Arial"/>
              </a:rPr>
              <a:t>HIV-associated TB:  </a:t>
            </a:r>
            <a:r>
              <a:rPr lang="en-GB" dirty="0">
                <a:solidFill>
                  <a:prstClr val="black"/>
                </a:solidFill>
                <a:latin typeface="Calibri" pitchFamily="34" charset="0"/>
                <a:ea typeface="ＭＳ Ｐゴシック" pitchFamily="34" charset="-128"/>
                <a:cs typeface="Arial"/>
              </a:rPr>
              <a:t>need to </a:t>
            </a:r>
            <a:r>
              <a:rPr lang="en-GB" dirty="0" smtClean="0">
                <a:solidFill>
                  <a:prstClr val="black"/>
                </a:solidFill>
                <a:latin typeface="Calibri" pitchFamily="34" charset="0"/>
                <a:ea typeface="ＭＳ Ｐゴシック" pitchFamily="34" charset="-128"/>
                <a:cs typeface="Arial"/>
              </a:rPr>
              <a:t>double dose  </a:t>
            </a:r>
            <a:r>
              <a:rPr lang="en-GB" dirty="0">
                <a:solidFill>
                  <a:prstClr val="black"/>
                </a:solidFill>
                <a:latin typeface="Calibri" pitchFamily="34" charset="0"/>
                <a:ea typeface="ＭＳ Ｐゴシック" pitchFamily="34" charset="-128"/>
                <a:cs typeface="Arial"/>
              </a:rPr>
              <a:t>if rifampin is used (</a:t>
            </a:r>
            <a:r>
              <a:rPr lang="en-GB" dirty="0">
                <a:solidFill>
                  <a:srgbClr val="C00000"/>
                </a:solidFill>
                <a:latin typeface="Calibri" pitchFamily="34" charset="0"/>
                <a:ea typeface="ＭＳ Ｐゴシック" pitchFamily="34" charset="-128"/>
                <a:cs typeface="Arial"/>
              </a:rPr>
              <a:t>INSPIRING – 50 mg BID)</a:t>
            </a:r>
          </a:p>
        </p:txBody>
      </p:sp>
      <p:sp>
        <p:nvSpPr>
          <p:cNvPr id="14" name="TextBox 13">
            <a:extLst>
              <a:ext uri="{FF2B5EF4-FFF2-40B4-BE49-F238E27FC236}">
                <a16:creationId xmlns:a16="http://schemas.microsoft.com/office/drawing/2014/main" xmlns="" id="{4822969C-9FB7-4208-A38D-740DE578B737}"/>
              </a:ext>
            </a:extLst>
          </p:cNvPr>
          <p:cNvSpPr txBox="1"/>
          <p:nvPr/>
        </p:nvSpPr>
        <p:spPr>
          <a:xfrm>
            <a:off x="9936427" y="2773322"/>
            <a:ext cx="2076092" cy="1832537"/>
          </a:xfrm>
          <a:prstGeom prst="rect">
            <a:avLst/>
          </a:prstGeom>
          <a:noFill/>
        </p:spPr>
        <p:txBody>
          <a:bodyPr wrap="square" lIns="77452" tIns="38727" rIns="77452" bIns="38727" rtlCol="0">
            <a:spAutoFit/>
          </a:bodyPr>
          <a:lstStyle/>
          <a:p>
            <a:pPr algn="ctr" defTabSz="770989" fontAlgn="base">
              <a:spcBef>
                <a:spcPct val="0"/>
              </a:spcBef>
              <a:spcAft>
                <a:spcPct val="0"/>
              </a:spcAft>
            </a:pPr>
            <a:r>
              <a:rPr lang="en-GB" b="1" dirty="0">
                <a:solidFill>
                  <a:prstClr val="black"/>
                </a:solidFill>
                <a:latin typeface="Calibri" pitchFamily="34" charset="0"/>
                <a:ea typeface="ＭＳ Ｐゴシック" pitchFamily="34" charset="-128"/>
                <a:cs typeface="Arial"/>
              </a:rPr>
              <a:t>Infants and children:</a:t>
            </a:r>
            <a:r>
              <a:rPr lang="en-GB" dirty="0">
                <a:solidFill>
                  <a:prstClr val="black"/>
                </a:solidFill>
                <a:latin typeface="Calibri" pitchFamily="34" charset="0"/>
                <a:ea typeface="ＭＳ Ｐゴシック" pitchFamily="34" charset="-128"/>
                <a:cs typeface="Arial"/>
              </a:rPr>
              <a:t> safety and dose finding trial underway.</a:t>
            </a:r>
          </a:p>
          <a:p>
            <a:pPr algn="ctr" defTabSz="770989" fontAlgn="base">
              <a:spcBef>
                <a:spcPct val="0"/>
              </a:spcBef>
              <a:spcAft>
                <a:spcPct val="0"/>
              </a:spcAft>
            </a:pPr>
            <a:r>
              <a:rPr lang="en-GB" dirty="0">
                <a:solidFill>
                  <a:srgbClr val="C00000"/>
                </a:solidFill>
                <a:latin typeface="Calibri" pitchFamily="34" charset="0"/>
                <a:ea typeface="ＭＳ Ｐゴシック" pitchFamily="34" charset="-128"/>
                <a:cs typeface="Arial"/>
              </a:rPr>
              <a:t>Very limited clinical experience</a:t>
            </a:r>
            <a:endParaRPr lang="en-US" dirty="0">
              <a:solidFill>
                <a:srgbClr val="C00000"/>
              </a:solidFill>
              <a:latin typeface="Calibri" pitchFamily="34" charset="0"/>
              <a:ea typeface="ＭＳ Ｐゴシック" pitchFamily="34" charset="-128"/>
              <a:cs typeface="Arial"/>
            </a:endParaRPr>
          </a:p>
        </p:txBody>
      </p:sp>
    </p:spTree>
    <p:extLst>
      <p:ext uri="{BB962C8B-B14F-4D97-AF65-F5344CB8AC3E}">
        <p14:creationId xmlns:p14="http://schemas.microsoft.com/office/powerpoint/2010/main" val="2097314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6485032"/>
              </p:ext>
            </p:extLst>
          </p:nvPr>
        </p:nvGraphicFramePr>
        <p:xfrm>
          <a:off x="239349" y="548680"/>
          <a:ext cx="6720747" cy="5976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5168774"/>
              </p:ext>
            </p:extLst>
          </p:nvPr>
        </p:nvGraphicFramePr>
        <p:xfrm>
          <a:off x="7056107" y="548685"/>
          <a:ext cx="4799500" cy="5554221"/>
        </p:xfrm>
        <a:graphic>
          <a:graphicData uri="http://schemas.openxmlformats.org/drawingml/2006/table">
            <a:tbl>
              <a:tblPr>
                <a:tableStyleId>{5C22544A-7EE6-4342-B048-85BDC9FD1C3A}</a:tableStyleId>
              </a:tblPr>
              <a:tblGrid>
                <a:gridCol w="4799500"/>
              </a:tblGrid>
              <a:tr h="5554221">
                <a:tc>
                  <a:txBody>
                    <a:bodyPr/>
                    <a:lstStyle/>
                    <a:p>
                      <a:pPr algn="l" fontAlgn="b"/>
                      <a:r>
                        <a:rPr lang="en-US" sz="1800" u="none" strike="noStrike" dirty="0" smtClean="0">
                          <a:effectLst/>
                        </a:rPr>
                        <a:t>You</a:t>
                      </a:r>
                      <a:r>
                        <a:rPr lang="en-US" sz="1800" u="none" strike="noStrike" baseline="0" dirty="0" smtClean="0">
                          <a:effectLst/>
                        </a:rPr>
                        <a:t> </a:t>
                      </a:r>
                      <a:r>
                        <a:rPr lang="en-US" sz="1800" u="none" strike="noStrike" dirty="0" smtClean="0">
                          <a:effectLst/>
                        </a:rPr>
                        <a:t>are </a:t>
                      </a:r>
                      <a:r>
                        <a:rPr lang="en-US" sz="1800" u="none" strike="noStrike" dirty="0">
                          <a:effectLst/>
                        </a:rPr>
                        <a:t>taking ART </a:t>
                      </a:r>
                      <a:r>
                        <a:rPr lang="en-US" sz="1800" u="none" strike="noStrike" dirty="0" smtClean="0">
                          <a:effectLst/>
                        </a:rPr>
                        <a:t>that</a:t>
                      </a:r>
                      <a:r>
                        <a:rPr lang="en-US" sz="1800" u="none" strike="noStrike" baseline="0" dirty="0" smtClean="0">
                          <a:effectLst/>
                        </a:rPr>
                        <a:t> includes  EFV.</a:t>
                      </a:r>
                    </a:p>
                    <a:p>
                      <a:pPr algn="l" fontAlgn="b"/>
                      <a:r>
                        <a:rPr lang="en-US" sz="1800" u="none" strike="noStrike" baseline="0" dirty="0" smtClean="0">
                          <a:effectLst/>
                        </a:rPr>
                        <a:t> </a:t>
                      </a:r>
                      <a:r>
                        <a:rPr lang="en-US" sz="1800" u="none" strike="noStrike" dirty="0" smtClean="0">
                          <a:effectLst/>
                        </a:rPr>
                        <a:t>You have </a:t>
                      </a:r>
                      <a:r>
                        <a:rPr lang="en-US" sz="1800" u="none" strike="noStrike" dirty="0">
                          <a:effectLst/>
                        </a:rPr>
                        <a:t>side effects that you can live with but prefer to avoid. </a:t>
                      </a:r>
                      <a:endParaRPr lang="en-US" sz="1800" u="none" strike="noStrike" dirty="0" smtClean="0">
                        <a:effectLst/>
                      </a:endParaRPr>
                    </a:p>
                    <a:p>
                      <a:pPr algn="l" fontAlgn="b"/>
                      <a:endParaRPr lang="en-US" sz="1800" u="none" strike="noStrike" dirty="0" smtClean="0">
                        <a:effectLst/>
                      </a:endParaRPr>
                    </a:p>
                    <a:p>
                      <a:pPr algn="l" fontAlgn="b"/>
                      <a:r>
                        <a:rPr lang="en-US" sz="1800" u="none" strike="noStrike" dirty="0" smtClean="0">
                          <a:effectLst/>
                        </a:rPr>
                        <a:t>Your healthcare </a:t>
                      </a:r>
                      <a:r>
                        <a:rPr lang="en-US" sz="1800" u="none" strike="noStrike" dirty="0">
                          <a:effectLst/>
                        </a:rPr>
                        <a:t>worker explains that they want to keep your ART as a fixed dose combination that contains </a:t>
                      </a:r>
                      <a:r>
                        <a:rPr lang="en-US" sz="1800" u="none" strike="noStrike" dirty="0" smtClean="0">
                          <a:effectLst/>
                        </a:rPr>
                        <a:t>EFV</a:t>
                      </a:r>
                      <a:r>
                        <a:rPr lang="en-US" sz="1800" u="none" strike="noStrike" baseline="0" dirty="0" smtClean="0">
                          <a:effectLst/>
                        </a:rPr>
                        <a:t>. </a:t>
                      </a:r>
                      <a:r>
                        <a:rPr lang="en-US" sz="1800" u="none" strike="noStrike" dirty="0" smtClean="0">
                          <a:effectLst/>
                        </a:rPr>
                        <a:t>The </a:t>
                      </a:r>
                      <a:r>
                        <a:rPr lang="en-US" sz="1800" u="none" strike="noStrike" dirty="0">
                          <a:effectLst/>
                        </a:rPr>
                        <a:t>reason for this is that in the country where you live, the </a:t>
                      </a:r>
                      <a:r>
                        <a:rPr lang="en-US" sz="1800" u="none" strike="noStrike" dirty="0" err="1" smtClean="0">
                          <a:effectLst/>
                        </a:rPr>
                        <a:t>MoH</a:t>
                      </a:r>
                      <a:r>
                        <a:rPr lang="en-US" sz="1800" u="none" strike="noStrike" baseline="0" dirty="0" smtClean="0">
                          <a:effectLst/>
                        </a:rPr>
                        <a:t> </a:t>
                      </a:r>
                      <a:r>
                        <a:rPr lang="en-US" sz="1800" u="none" strike="noStrike" dirty="0" smtClean="0">
                          <a:effectLst/>
                        </a:rPr>
                        <a:t>has </a:t>
                      </a:r>
                      <a:r>
                        <a:rPr lang="en-US" sz="1800" u="none" strike="noStrike" dirty="0">
                          <a:effectLst/>
                        </a:rPr>
                        <a:t>made a temporary decision that women and girls with childbearing potential should avoid </a:t>
                      </a:r>
                      <a:r>
                        <a:rPr lang="en-US" sz="1800" u="none" strike="noStrike" dirty="0" smtClean="0">
                          <a:effectLst/>
                        </a:rPr>
                        <a:t>DTG</a:t>
                      </a:r>
                      <a:r>
                        <a:rPr lang="en-US" sz="1800" u="none" strike="noStrike" baseline="0" dirty="0" smtClean="0">
                          <a:effectLst/>
                        </a:rPr>
                        <a:t> </a:t>
                      </a:r>
                      <a:r>
                        <a:rPr lang="en-US" sz="1800" u="none" strike="noStrike" dirty="0" smtClean="0">
                          <a:effectLst/>
                        </a:rPr>
                        <a:t>to </a:t>
                      </a:r>
                      <a:r>
                        <a:rPr lang="en-US" sz="1800" u="none" strike="noStrike" dirty="0">
                          <a:effectLst/>
                        </a:rPr>
                        <a:t>the potential risk of birth defects. </a:t>
                      </a:r>
                      <a:endParaRPr lang="en-US" sz="1800" u="none" strike="noStrike" dirty="0" smtClean="0">
                        <a:effectLst/>
                      </a:endParaRPr>
                    </a:p>
                    <a:p>
                      <a:pPr algn="l" fontAlgn="b"/>
                      <a:endParaRPr lang="en-US" sz="1800" u="none" strike="noStrike" dirty="0" smtClean="0">
                        <a:effectLst/>
                      </a:endParaRPr>
                    </a:p>
                    <a:p>
                      <a:pPr algn="l" fontAlgn="b"/>
                      <a:r>
                        <a:rPr lang="en-US" sz="1800" u="none" strike="noStrike" dirty="0" smtClean="0">
                          <a:effectLst/>
                        </a:rPr>
                        <a:t>Other </a:t>
                      </a:r>
                      <a:r>
                        <a:rPr lang="en-US" sz="1800" u="none" strike="noStrike" dirty="0">
                          <a:effectLst/>
                        </a:rPr>
                        <a:t>people are being switched to ART that contains </a:t>
                      </a:r>
                      <a:r>
                        <a:rPr lang="en-US" sz="1800" u="none" strike="noStrike" dirty="0" smtClean="0">
                          <a:effectLst/>
                        </a:rPr>
                        <a:t>DTG</a:t>
                      </a:r>
                      <a:r>
                        <a:rPr lang="en-US" sz="1800" u="none" strike="noStrike" baseline="0" dirty="0" smtClean="0">
                          <a:effectLst/>
                        </a:rPr>
                        <a:t> </a:t>
                      </a:r>
                      <a:r>
                        <a:rPr lang="en-US" sz="1800" u="none" strike="noStrike" dirty="0" smtClean="0">
                          <a:effectLst/>
                        </a:rPr>
                        <a:t>because </a:t>
                      </a:r>
                      <a:r>
                        <a:rPr lang="en-US" sz="1800" u="none" strike="noStrike" dirty="0">
                          <a:effectLst/>
                        </a:rPr>
                        <a:t>it is considered to be an effective drug, has fewer side effects, is cheaper for the country to provide, and over time HIV is less likely to become resistant to </a:t>
                      </a:r>
                      <a:r>
                        <a:rPr lang="en-US" sz="1800" u="none" strike="noStrike" dirty="0" smtClean="0">
                          <a:effectLst/>
                        </a:rPr>
                        <a:t>it.</a:t>
                      </a:r>
                    </a:p>
                    <a:p>
                      <a:pPr algn="l" fontAlgn="b"/>
                      <a:r>
                        <a:rPr lang="en-GB" sz="1800" b="1" i="0" u="none" strike="noStrike" dirty="0" smtClean="0">
                          <a:solidFill>
                            <a:srgbClr val="333333"/>
                          </a:solidFill>
                          <a:effectLst/>
                          <a:latin typeface="Arial"/>
                        </a:rPr>
                        <a:t>How would you feel?</a:t>
                      </a:r>
                      <a:endParaRPr lang="en-US" sz="1800" b="1" i="0" u="none" strike="noStrike" dirty="0">
                        <a:solidFill>
                          <a:srgbClr val="333333"/>
                        </a:solidFill>
                        <a:effectLst/>
                        <a:latin typeface="Arial"/>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530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2099446"/>
              </p:ext>
            </p:extLst>
          </p:nvPr>
        </p:nvGraphicFramePr>
        <p:xfrm>
          <a:off x="609600" y="548680"/>
          <a:ext cx="10972800" cy="5577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45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eusenbergm\AppData\Local\Microsoft\Windows\Temporary Internet Files\Content.Outlook\VLR07TE0\Global_HIVpolicies_uptake_regimen_Nov2017 (6).png"/>
          <p:cNvPicPr>
            <a:picLocks noChangeAspect="1" noChangeArrowheads="1"/>
          </p:cNvPicPr>
          <p:nvPr/>
        </p:nvPicPr>
        <p:blipFill rotWithShape="1">
          <a:blip r:embed="rId3">
            <a:extLst>
              <a:ext uri="{28A0092B-C50C-407E-A947-70E740481C1C}">
                <a14:useLocalDpi xmlns:a14="http://schemas.microsoft.com/office/drawing/2010/main" val="0"/>
              </a:ext>
            </a:extLst>
          </a:blip>
          <a:srcRect t="21086" b="14307"/>
          <a:stretch/>
        </p:blipFill>
        <p:spPr bwMode="auto">
          <a:xfrm>
            <a:off x="212659" y="1294010"/>
            <a:ext cx="12124969" cy="5530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6" name="Rectangle 5"/>
          <p:cNvSpPr/>
          <p:nvPr/>
        </p:nvSpPr>
        <p:spPr>
          <a:xfrm>
            <a:off x="228487" y="227903"/>
            <a:ext cx="11568128" cy="861768"/>
          </a:xfrm>
          <a:prstGeom prst="rect">
            <a:avLst/>
          </a:prstGeom>
        </p:spPr>
        <p:txBody>
          <a:bodyPr wrap="square" lIns="121914" tIns="60957" rIns="121914" bIns="60957">
            <a:spAutoFit/>
          </a:bodyPr>
          <a:lstStyle/>
          <a:p>
            <a:pPr algn="ctr"/>
            <a:r>
              <a:rPr lang="en-US" sz="2400" b="1" dirty="0" smtClean="0">
                <a:solidFill>
                  <a:srgbClr val="0070C0"/>
                </a:solidFill>
              </a:rPr>
              <a:t>Progress in transition to </a:t>
            </a:r>
            <a:r>
              <a:rPr lang="en-US" sz="2400" b="1" dirty="0" err="1" smtClean="0">
                <a:solidFill>
                  <a:srgbClr val="0070C0"/>
                </a:solidFill>
              </a:rPr>
              <a:t>Dolutegravir</a:t>
            </a:r>
            <a:r>
              <a:rPr lang="en-US" sz="2400" b="1" dirty="0" smtClean="0">
                <a:solidFill>
                  <a:srgbClr val="0070C0"/>
                </a:solidFill>
              </a:rPr>
              <a:t> (DTG) as a preferred first line ARV regimen in LMIC</a:t>
            </a:r>
          </a:p>
          <a:p>
            <a:pPr algn="ctr"/>
            <a:r>
              <a:rPr lang="en-US" sz="2400" b="1" dirty="0" smtClean="0">
                <a:solidFill>
                  <a:srgbClr val="0070C0"/>
                </a:solidFill>
              </a:rPr>
              <a:t>(progress from November 2017 to July 2018)</a:t>
            </a:r>
            <a:endParaRPr lang="en-GB" sz="2400" b="1" dirty="0">
              <a:solidFill>
                <a:srgbClr val="0070C0"/>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1690"/>
          <a:stretch/>
        </p:blipFill>
        <p:spPr>
          <a:xfrm>
            <a:off x="212659" y="1352485"/>
            <a:ext cx="12124969" cy="6703353"/>
          </a:xfrm>
          <a:prstGeom prst="rect">
            <a:avLst/>
          </a:prstGeom>
        </p:spPr>
      </p:pic>
      <p:sp>
        <p:nvSpPr>
          <p:cNvPr id="7" name="TextBox 6"/>
          <p:cNvSpPr txBox="1"/>
          <p:nvPr/>
        </p:nvSpPr>
        <p:spPr>
          <a:xfrm>
            <a:off x="7997127" y="4704160"/>
            <a:ext cx="3017004" cy="1000270"/>
          </a:xfrm>
          <a:prstGeom prst="rect">
            <a:avLst/>
          </a:prstGeom>
          <a:solidFill>
            <a:schemeClr val="accent5">
              <a:lumMod val="40000"/>
              <a:lumOff val="60000"/>
            </a:schemeClr>
          </a:solidFill>
        </p:spPr>
        <p:txBody>
          <a:bodyPr wrap="square" lIns="121917" tIns="60958" rIns="121917" bIns="60958" rtlCol="0">
            <a:spAutoFit/>
          </a:bodyPr>
          <a:lstStyle/>
          <a:p>
            <a:r>
              <a:rPr lang="en-GB" b="1" dirty="0"/>
              <a:t>98 (51%) of LMIC are making shifts to DTG containing regimens</a:t>
            </a:r>
            <a:endParaRPr lang="en-US" b="1" dirty="0"/>
          </a:p>
        </p:txBody>
      </p:sp>
    </p:spTree>
    <p:extLst>
      <p:ext uri="{BB962C8B-B14F-4D97-AF65-F5344CB8AC3E}">
        <p14:creationId xmlns:p14="http://schemas.microsoft.com/office/powerpoint/2010/main" val="13867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B0B8A7B-53F0-44FE-B369-D1E71DFD0AA0}"/>
              </a:ext>
            </a:extLst>
          </p:cNvPr>
          <p:cNvSpPr>
            <a:spLocks noGrp="1"/>
          </p:cNvSpPr>
          <p:nvPr>
            <p:ph type="title"/>
          </p:nvPr>
        </p:nvSpPr>
        <p:spPr>
          <a:xfrm>
            <a:off x="470649" y="256674"/>
            <a:ext cx="10722730" cy="1273594"/>
          </a:xfrm>
        </p:spPr>
        <p:txBody>
          <a:bodyPr>
            <a:normAutofit fontScale="90000"/>
          </a:bodyPr>
          <a:lstStyle/>
          <a:p>
            <a:r>
              <a:rPr lang="en-GB" b="1" dirty="0">
                <a:solidFill>
                  <a:srgbClr val="0070C0"/>
                </a:solidFill>
              </a:rPr>
              <a:t>New </a:t>
            </a:r>
            <a:r>
              <a:rPr lang="en-GB" b="1" dirty="0" smtClean="0">
                <a:solidFill>
                  <a:srgbClr val="0070C0"/>
                </a:solidFill>
              </a:rPr>
              <a:t>findings informed DTG safety </a:t>
            </a:r>
            <a:r>
              <a:rPr lang="en-GB" b="1" dirty="0">
                <a:solidFill>
                  <a:srgbClr val="0070C0"/>
                </a:solidFill>
              </a:rPr>
              <a:t>profile </a:t>
            </a:r>
            <a:r>
              <a:rPr lang="en-GB" b="1" dirty="0" smtClean="0">
                <a:solidFill>
                  <a:srgbClr val="0070C0"/>
                </a:solidFill>
              </a:rPr>
              <a:t>among </a:t>
            </a:r>
            <a:r>
              <a:rPr lang="en-GB" b="1" dirty="0">
                <a:solidFill>
                  <a:srgbClr val="0070C0"/>
                </a:solidFill>
              </a:rPr>
              <a:t>women of child bearing potential </a:t>
            </a:r>
          </a:p>
        </p:txBody>
      </p:sp>
      <p:pic>
        <p:nvPicPr>
          <p:cNvPr id="7" name="Picture 6">
            <a:extLst>
              <a:ext uri="{FF2B5EF4-FFF2-40B4-BE49-F238E27FC236}">
                <a16:creationId xmlns:a16="http://schemas.microsoft.com/office/drawing/2014/main" xmlns="" id="{3C57BC0C-6873-4CEB-B61B-74EF72A093D0}"/>
              </a:ext>
            </a:extLst>
          </p:cNvPr>
          <p:cNvPicPr>
            <a:picLocks noChangeAspect="1"/>
          </p:cNvPicPr>
          <p:nvPr/>
        </p:nvPicPr>
        <p:blipFill rotWithShape="1">
          <a:blip r:embed="rId2"/>
          <a:srcRect l="9475" t="2610" r="6885" b="10778"/>
          <a:stretch/>
        </p:blipFill>
        <p:spPr>
          <a:xfrm>
            <a:off x="8499867" y="1546308"/>
            <a:ext cx="3495184" cy="4532817"/>
          </a:xfrm>
          <a:prstGeom prst="rect">
            <a:avLst/>
          </a:prstGeom>
          <a:effectLst>
            <a:outerShdw blurRad="381000" dist="38100" dir="2700000" algn="tl" rotWithShape="0">
              <a:prstClr val="black">
                <a:alpha val="40000"/>
              </a:prstClr>
            </a:outerShdw>
          </a:effectLst>
        </p:spPr>
      </p:pic>
      <p:sp>
        <p:nvSpPr>
          <p:cNvPr id="8" name="Rectangle 7">
            <a:extLst>
              <a:ext uri="{FF2B5EF4-FFF2-40B4-BE49-F238E27FC236}">
                <a16:creationId xmlns:a16="http://schemas.microsoft.com/office/drawing/2014/main" xmlns="" id="{328539EE-21BB-47F7-BBC6-2665F0CA19DA}"/>
              </a:ext>
            </a:extLst>
          </p:cNvPr>
          <p:cNvSpPr/>
          <p:nvPr/>
        </p:nvSpPr>
        <p:spPr>
          <a:xfrm>
            <a:off x="159832" y="1690702"/>
            <a:ext cx="8163573" cy="4388424"/>
          </a:xfrm>
          <a:prstGeom prst="rect">
            <a:avLst/>
          </a:prstGeom>
          <a:solidFill>
            <a:schemeClr val="bg1">
              <a:lumMod val="95000"/>
            </a:schemeClr>
          </a:solidFill>
        </p:spPr>
        <p:txBody>
          <a:bodyPr wrap="square">
            <a:spAutoFit/>
          </a:bodyPr>
          <a:lstStyle/>
          <a:p>
            <a:pPr marL="342900" indent="-342900">
              <a:buFont typeface="Arial" panose="020B0604020202020204" pitchFamily="34" charset="0"/>
              <a:buChar char="•"/>
            </a:pPr>
            <a:r>
              <a:rPr lang="en-US" sz="2800" dirty="0">
                <a:solidFill>
                  <a:prstClr val="black"/>
                </a:solidFill>
              </a:rPr>
              <a:t>NIH‐funded study </a:t>
            </a:r>
            <a:r>
              <a:rPr lang="en-US" sz="2800" dirty="0" smtClean="0">
                <a:solidFill>
                  <a:prstClr val="black"/>
                </a:solidFill>
              </a:rPr>
              <a:t>identified </a:t>
            </a:r>
            <a:r>
              <a:rPr lang="en-US" sz="2800" dirty="0">
                <a:solidFill>
                  <a:prstClr val="black"/>
                </a:solidFill>
              </a:rPr>
              <a:t>a potential safety </a:t>
            </a:r>
            <a:r>
              <a:rPr lang="en-US" sz="2800" dirty="0" smtClean="0">
                <a:solidFill>
                  <a:prstClr val="black"/>
                </a:solidFill>
              </a:rPr>
              <a:t>concern </a:t>
            </a:r>
            <a:r>
              <a:rPr lang="en-US" sz="2800" dirty="0">
                <a:solidFill>
                  <a:prstClr val="black"/>
                </a:solidFill>
              </a:rPr>
              <a:t>and reported it to the World Health Organization (WHO) and </a:t>
            </a:r>
            <a:r>
              <a:rPr lang="en-US" sz="2800" dirty="0" err="1">
                <a:solidFill>
                  <a:prstClr val="black"/>
                </a:solidFill>
              </a:rPr>
              <a:t>ViiV</a:t>
            </a:r>
            <a:r>
              <a:rPr lang="en-US" sz="2800" dirty="0">
                <a:solidFill>
                  <a:prstClr val="black"/>
                </a:solidFill>
              </a:rPr>
              <a:t> Healthcare. </a:t>
            </a:r>
          </a:p>
          <a:p>
            <a:pPr marL="342900" indent="-342900">
              <a:buFont typeface="Arial" panose="020B0604020202020204" pitchFamily="34" charset="0"/>
              <a:buChar char="•"/>
            </a:pPr>
            <a:r>
              <a:rPr lang="en-US" sz="2800" dirty="0">
                <a:solidFill>
                  <a:prstClr val="black"/>
                </a:solidFill>
              </a:rPr>
              <a:t>Observational study in Botswana, </a:t>
            </a:r>
            <a:r>
              <a:rPr lang="en-US" sz="2800" dirty="0" smtClean="0">
                <a:solidFill>
                  <a:prstClr val="black"/>
                </a:solidFill>
              </a:rPr>
              <a:t>found </a:t>
            </a:r>
            <a:r>
              <a:rPr lang="en-US" sz="2800" b="1" dirty="0">
                <a:solidFill>
                  <a:prstClr val="black"/>
                </a:solidFill>
              </a:rPr>
              <a:t>4 cases of neural tube defects</a:t>
            </a:r>
            <a:r>
              <a:rPr lang="en-US" sz="2800" dirty="0">
                <a:solidFill>
                  <a:prstClr val="black"/>
                </a:solidFill>
              </a:rPr>
              <a:t> out of 426 women who became pregnant while taking DTG. </a:t>
            </a:r>
          </a:p>
          <a:p>
            <a:pPr marL="342900" indent="-342900">
              <a:buFont typeface="Arial" panose="020B0604020202020204" pitchFamily="34" charset="0"/>
              <a:buChar char="•"/>
            </a:pPr>
            <a:r>
              <a:rPr lang="en-US" sz="2800" dirty="0">
                <a:solidFill>
                  <a:prstClr val="black"/>
                </a:solidFill>
              </a:rPr>
              <a:t>This rate of </a:t>
            </a:r>
            <a:r>
              <a:rPr lang="en-US" sz="2800" b="1" dirty="0">
                <a:solidFill>
                  <a:prstClr val="black"/>
                </a:solidFill>
              </a:rPr>
              <a:t>approximately 0.9% compares to a 0.1% risk of neural tube defects in infants born to women taking other antiretroviral medicines at the time of conception.</a:t>
            </a:r>
          </a:p>
        </p:txBody>
      </p:sp>
      <p:sp>
        <p:nvSpPr>
          <p:cNvPr id="2" name="TextBox 1">
            <a:extLst>
              <a:ext uri="{FF2B5EF4-FFF2-40B4-BE49-F238E27FC236}">
                <a16:creationId xmlns:a16="http://schemas.microsoft.com/office/drawing/2014/main" xmlns="" id="{84C9B773-4AE3-4D82-A0CD-24C0618BDF2A}"/>
              </a:ext>
            </a:extLst>
          </p:cNvPr>
          <p:cNvSpPr txBox="1"/>
          <p:nvPr/>
        </p:nvSpPr>
        <p:spPr>
          <a:xfrm>
            <a:off x="470649" y="6223505"/>
            <a:ext cx="7852756" cy="523220"/>
          </a:xfrm>
          <a:prstGeom prst="rect">
            <a:avLst/>
          </a:prstGeom>
          <a:noFill/>
        </p:spPr>
        <p:txBody>
          <a:bodyPr wrap="square" rtlCol="0">
            <a:spAutoFit/>
          </a:bodyPr>
          <a:lstStyle/>
          <a:p>
            <a:r>
              <a:rPr lang="en-GB" sz="2800" dirty="0">
                <a:solidFill>
                  <a:srgbClr val="FF0000"/>
                </a:solidFill>
              </a:rPr>
              <a:t>See  presentation from </a:t>
            </a:r>
            <a:r>
              <a:rPr lang="en-GB" sz="2800" dirty="0" smtClean="0">
                <a:solidFill>
                  <a:srgbClr val="FF0000"/>
                </a:solidFill>
              </a:rPr>
              <a:t>R Zash et </a:t>
            </a:r>
            <a:r>
              <a:rPr lang="en-GB" sz="2800" dirty="0">
                <a:solidFill>
                  <a:srgbClr val="FF0000"/>
                </a:solidFill>
              </a:rPr>
              <a:t>al </a:t>
            </a:r>
            <a:r>
              <a:rPr lang="en-GB" sz="2800" dirty="0" smtClean="0">
                <a:solidFill>
                  <a:srgbClr val="FF0000"/>
                </a:solidFill>
              </a:rPr>
              <a:t>Tuesday</a:t>
            </a:r>
            <a:endParaRPr lang="en-US" sz="2800" dirty="0">
              <a:solidFill>
                <a:srgbClr val="FF0000"/>
              </a:solidFill>
            </a:endParaRPr>
          </a:p>
        </p:txBody>
      </p:sp>
    </p:spTree>
    <p:extLst>
      <p:ext uri="{BB962C8B-B14F-4D97-AF65-F5344CB8AC3E}">
        <p14:creationId xmlns:p14="http://schemas.microsoft.com/office/powerpoint/2010/main" val="757810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28131240"/>
              </p:ext>
            </p:extLst>
          </p:nvPr>
        </p:nvGraphicFramePr>
        <p:xfrm>
          <a:off x="610461" y="1627290"/>
          <a:ext cx="11083308" cy="3982202"/>
        </p:xfrm>
        <a:graphic>
          <a:graphicData uri="http://schemas.openxmlformats.org/drawingml/2006/table">
            <a:tbl>
              <a:tblPr firstRow="1" bandRow="1">
                <a:tableStyleId>{7DF18680-E054-41AD-8BC1-D1AEF772440D}</a:tableStyleId>
              </a:tblPr>
              <a:tblGrid>
                <a:gridCol w="2278811"/>
                <a:gridCol w="4648256"/>
                <a:gridCol w="4156241"/>
              </a:tblGrid>
              <a:tr h="774404">
                <a:tc>
                  <a:txBody>
                    <a:bodyPr/>
                    <a:lstStyle/>
                    <a:p>
                      <a:pPr algn="ctr"/>
                      <a:r>
                        <a:rPr lang="en-US" sz="2400" b="1" dirty="0" smtClean="0"/>
                        <a:t>DOCUMENT</a:t>
                      </a:r>
                      <a:endParaRPr lang="en-US" sz="2400" b="1" dirty="0">
                        <a:latin typeface="+mn-lt"/>
                      </a:endParaRPr>
                    </a:p>
                  </a:txBody>
                  <a:tcPr marL="121920" marR="121920" anchor="ctr"/>
                </a:tc>
                <a:tc>
                  <a:txBody>
                    <a:bodyPr/>
                    <a:lstStyle/>
                    <a:p>
                      <a:pPr algn="ctr"/>
                      <a:r>
                        <a:rPr lang="en-US" sz="2400" dirty="0" smtClean="0"/>
                        <a:t>CARACTHERITICS</a:t>
                      </a:r>
                      <a:endParaRPr lang="en-US" sz="2400" dirty="0">
                        <a:latin typeface="+mn-lt"/>
                      </a:endParaRPr>
                    </a:p>
                  </a:txBody>
                  <a:tcPr marL="121920" marR="121920" anchor="ctr"/>
                </a:tc>
                <a:tc>
                  <a:txBody>
                    <a:bodyPr/>
                    <a:lstStyle/>
                    <a:p>
                      <a:pPr algn="ctr"/>
                      <a:r>
                        <a:rPr lang="en-US" sz="2400" dirty="0" smtClean="0"/>
                        <a:t>EXAMPLES</a:t>
                      </a:r>
                      <a:endParaRPr lang="en-US" sz="2400" dirty="0">
                        <a:latin typeface="+mn-lt"/>
                      </a:endParaRPr>
                    </a:p>
                  </a:txBody>
                  <a:tcPr marL="121920" marR="121920" anchor="ctr"/>
                </a:tc>
              </a:tr>
              <a:tr h="1603899">
                <a:tc>
                  <a:txBody>
                    <a:bodyPr/>
                    <a:lstStyle/>
                    <a:p>
                      <a:r>
                        <a:rPr lang="en-US" sz="2400" b="1" dirty="0" smtClean="0"/>
                        <a:t>DRUG SAFETY ALERTS</a:t>
                      </a:r>
                      <a:endParaRPr lang="en-US" sz="2400" b="1" dirty="0">
                        <a:latin typeface="+mn-lt"/>
                      </a:endParaRPr>
                    </a:p>
                  </a:txBody>
                  <a:tcPr marL="121920" marR="121920" anchor="ctr"/>
                </a:tc>
                <a:tc>
                  <a:txBody>
                    <a:bodyPr/>
                    <a:lstStyle/>
                    <a:p>
                      <a:r>
                        <a:rPr lang="en-US" sz="2400" dirty="0" smtClean="0"/>
                        <a:t>Drug</a:t>
                      </a:r>
                      <a:r>
                        <a:rPr lang="en-US" sz="2400" baseline="0" dirty="0" smtClean="0"/>
                        <a:t> centered, more restrictive,  consider major clinical scenarios</a:t>
                      </a:r>
                      <a:endParaRPr lang="en-US" sz="2400" dirty="0">
                        <a:latin typeface="+mn-lt"/>
                      </a:endParaRPr>
                    </a:p>
                  </a:txBody>
                  <a:tcPr marL="121920" marR="1219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WHO (EMP</a:t>
                      </a:r>
                      <a:r>
                        <a:rPr lang="en-US" sz="2400" dirty="0" smtClean="0"/>
                        <a:t>), FDA, EMA,</a:t>
                      </a:r>
                      <a:r>
                        <a:rPr lang="en-US" sz="2400" baseline="0" dirty="0" smtClean="0"/>
                        <a:t> PEPFAR, SAHCS, </a:t>
                      </a:r>
                      <a:r>
                        <a:rPr lang="en-US" sz="2400" baseline="0" dirty="0" err="1" smtClean="0"/>
                        <a:t>ViiV</a:t>
                      </a:r>
                      <a:r>
                        <a:rPr lang="en-US" sz="2400" baseline="0" dirty="0" smtClean="0"/>
                        <a:t>, </a:t>
                      </a:r>
                      <a:r>
                        <a:rPr lang="en-US" sz="2400" dirty="0" smtClean="0"/>
                        <a:t>Brazilian</a:t>
                      </a:r>
                      <a:r>
                        <a:rPr lang="en-US" sz="2400" baseline="0" dirty="0" smtClean="0"/>
                        <a:t> </a:t>
                      </a:r>
                      <a:r>
                        <a:rPr lang="en-US" sz="2400" baseline="0" dirty="0" err="1" smtClean="0"/>
                        <a:t>MoH</a:t>
                      </a:r>
                      <a:endParaRPr lang="en-US" sz="2400" dirty="0" smtClean="0">
                        <a:latin typeface="+mn-lt"/>
                      </a:endParaRPr>
                    </a:p>
                  </a:txBody>
                  <a:tcPr marL="121920" marR="121920" anchor="ctr"/>
                </a:tc>
              </a:tr>
              <a:tr h="1603899">
                <a:tc>
                  <a:txBody>
                    <a:bodyPr/>
                    <a:lstStyle/>
                    <a:p>
                      <a:r>
                        <a:rPr lang="en-US" sz="2400" b="1" dirty="0" smtClean="0"/>
                        <a:t>GUIDELINES</a:t>
                      </a:r>
                      <a:endParaRPr lang="en-US" sz="2400" b="1" dirty="0">
                        <a:latin typeface="+mn-lt"/>
                      </a:endParaRPr>
                    </a:p>
                  </a:txBody>
                  <a:tcPr marL="121920" marR="121920" anchor="ctr"/>
                </a:tc>
                <a:tc>
                  <a:txBody>
                    <a:bodyPr/>
                    <a:lstStyle/>
                    <a:p>
                      <a:r>
                        <a:rPr lang="en-US" sz="2400" dirty="0" smtClean="0"/>
                        <a:t>Patient centered, consider</a:t>
                      </a:r>
                      <a:r>
                        <a:rPr lang="en-US" sz="2400" baseline="0" dirty="0" smtClean="0"/>
                        <a:t> a </a:t>
                      </a:r>
                      <a:r>
                        <a:rPr lang="en-US" sz="2400" dirty="0" smtClean="0"/>
                        <a:t>clinical</a:t>
                      </a:r>
                      <a:r>
                        <a:rPr lang="en-US" sz="2400" baseline="0" dirty="0" smtClean="0"/>
                        <a:t> and programmatic  aspects in decision making</a:t>
                      </a:r>
                      <a:endParaRPr lang="en-US" sz="2400" dirty="0">
                        <a:latin typeface="+mn-lt"/>
                      </a:endParaRPr>
                    </a:p>
                  </a:txBody>
                  <a:tcPr marL="121920" marR="121920" anchor="ctr"/>
                </a:tc>
                <a:tc>
                  <a:txBody>
                    <a:bodyPr/>
                    <a:lstStyle/>
                    <a:p>
                      <a:r>
                        <a:rPr lang="en-US" sz="2400" b="1" dirty="0" smtClean="0"/>
                        <a:t>WHO (HIV), </a:t>
                      </a:r>
                      <a:r>
                        <a:rPr lang="en-US" sz="2400" dirty="0" smtClean="0"/>
                        <a:t>CDC, DHHS, BHIVA </a:t>
                      </a:r>
                      <a:endParaRPr lang="en-US" sz="2400" dirty="0">
                        <a:latin typeface="+mn-lt"/>
                      </a:endParaRPr>
                    </a:p>
                  </a:txBody>
                  <a:tcPr marL="121920" marR="121920" anchor="ctr"/>
                </a:tc>
              </a:tr>
            </a:tbl>
          </a:graphicData>
        </a:graphic>
      </p:graphicFrame>
      <p:sp>
        <p:nvSpPr>
          <p:cNvPr id="2" name="TextBox 1"/>
          <p:cNvSpPr txBox="1"/>
          <p:nvPr/>
        </p:nvSpPr>
        <p:spPr>
          <a:xfrm>
            <a:off x="819807" y="536033"/>
            <a:ext cx="10641724" cy="646331"/>
          </a:xfrm>
          <a:prstGeom prst="rect">
            <a:avLst/>
          </a:prstGeom>
          <a:noFill/>
        </p:spPr>
        <p:txBody>
          <a:bodyPr wrap="square" rtlCol="0">
            <a:spAutoFit/>
          </a:bodyPr>
          <a:lstStyle/>
          <a:p>
            <a:r>
              <a:rPr lang="en-GB" sz="3600" b="1" dirty="0" smtClean="0">
                <a:solidFill>
                  <a:srgbClr val="0070C0"/>
                </a:solidFill>
              </a:rPr>
              <a:t>Drug Safety Alert  vs. Policy Guidelines</a:t>
            </a:r>
            <a:endParaRPr lang="en-US" sz="3600" b="1" dirty="0">
              <a:solidFill>
                <a:srgbClr val="0070C0"/>
              </a:solidFill>
            </a:endParaRPr>
          </a:p>
        </p:txBody>
      </p:sp>
    </p:spTree>
    <p:extLst>
      <p:ext uri="{BB962C8B-B14F-4D97-AF65-F5344CB8AC3E}">
        <p14:creationId xmlns:p14="http://schemas.microsoft.com/office/powerpoint/2010/main" val="159694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F44BD-48B6-48D9-B77A-AE8394C5B62E}"/>
              </a:ext>
            </a:extLst>
          </p:cNvPr>
          <p:cNvSpPr>
            <a:spLocks noGrp="1"/>
          </p:cNvSpPr>
          <p:nvPr>
            <p:ph type="ctrTitle"/>
          </p:nvPr>
        </p:nvSpPr>
        <p:spPr>
          <a:xfrm>
            <a:off x="4652211" y="224588"/>
            <a:ext cx="7090610" cy="1082839"/>
          </a:xfrm>
        </p:spPr>
        <p:txBody>
          <a:bodyPr>
            <a:noAutofit/>
          </a:bodyPr>
          <a:lstStyle/>
          <a:p>
            <a:r>
              <a:rPr lang="en-GB" sz="4000" b="1" dirty="0" smtClean="0">
                <a:solidFill>
                  <a:srgbClr val="0070C0"/>
                </a:solidFill>
              </a:rPr>
              <a:t>New recommendations first-line ARV regimens </a:t>
            </a:r>
            <a:endParaRPr lang="en-US" sz="4000" b="1" dirty="0">
              <a:solidFill>
                <a:srgbClr val="0070C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9" t="8774"/>
          <a:stretch/>
        </p:blipFill>
        <p:spPr bwMode="auto">
          <a:xfrm>
            <a:off x="4513086" y="1454891"/>
            <a:ext cx="7394029" cy="4508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6" y="748638"/>
            <a:ext cx="3975900" cy="562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11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ight Arrow 104"/>
          <p:cNvSpPr/>
          <p:nvPr/>
        </p:nvSpPr>
        <p:spPr>
          <a:xfrm rot="7062276">
            <a:off x="7746786" y="2631702"/>
            <a:ext cx="2378111" cy="299195"/>
          </a:xfrm>
          <a:prstGeom prst="rightArrow">
            <a:avLst>
              <a:gd name="adj1" fmla="val 50000"/>
              <a:gd name="adj2" fmla="val 83038"/>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Right Arrow 112"/>
          <p:cNvSpPr/>
          <p:nvPr/>
        </p:nvSpPr>
        <p:spPr>
          <a:xfrm rot="2504937">
            <a:off x="5484205" y="1978244"/>
            <a:ext cx="1940272" cy="327719"/>
          </a:xfrm>
          <a:prstGeom prst="rightArrow">
            <a:avLst>
              <a:gd name="adj1" fmla="val 50000"/>
              <a:gd name="adj2" fmla="val 84640"/>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19" name="Straight Arrow Connector 118"/>
          <p:cNvCxnSpPr/>
          <p:nvPr/>
        </p:nvCxnSpPr>
        <p:spPr>
          <a:xfrm flipH="1" flipV="1">
            <a:off x="7514670" y="2751627"/>
            <a:ext cx="2066907" cy="325220"/>
          </a:xfrm>
          <a:prstGeom prst="straightConnector1">
            <a:avLst/>
          </a:prstGeom>
          <a:ln w="76200">
            <a:solidFill>
              <a:srgbClr val="A29BFB"/>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13" name="Group 14"/>
          <p:cNvGrpSpPr>
            <a:grpSpLocks noChangeAspect="1"/>
          </p:cNvGrpSpPr>
          <p:nvPr/>
        </p:nvGrpSpPr>
        <p:grpSpPr bwMode="auto">
          <a:xfrm>
            <a:off x="1230379" y="1250162"/>
            <a:ext cx="9111741" cy="5078771"/>
            <a:chOff x="1134" y="590"/>
            <a:chExt cx="3447" cy="2971"/>
          </a:xfrm>
        </p:grpSpPr>
        <p:sp>
          <p:nvSpPr>
            <p:cNvPr id="15" name="_s8208"/>
            <p:cNvSpPr>
              <a:spLocks noChangeArrowheads="1" noTextEdit="1"/>
            </p:cNvSpPr>
            <p:nvPr/>
          </p:nvSpPr>
          <p:spPr bwMode="auto">
            <a:xfrm>
              <a:off x="2600" y="590"/>
              <a:ext cx="1417" cy="1382"/>
            </a:xfrm>
            <a:prstGeom prst="ellipse">
              <a:avLst/>
            </a:prstGeom>
            <a:solidFill>
              <a:schemeClr val="accent4">
                <a:alpha val="50195"/>
              </a:schemeClr>
            </a:solidFill>
            <a:ln w="19050">
              <a:solidFill>
                <a:schemeClr val="tx1">
                  <a:lumMod val="75000"/>
                  <a:lumOff val="25000"/>
                </a:schemeClr>
              </a:solidFill>
              <a:round/>
              <a:headEnd/>
              <a:tailEnd/>
            </a:ln>
          </p:spPr>
          <p:txBody>
            <a:bodyPr lIns="0" tIns="0" rIns="0" bIns="0" anchor="ctr">
              <a:prstTxWarp prst="textNoShape">
                <a:avLst/>
              </a:prstTxWarp>
            </a:bodyPr>
            <a:lstStyle/>
            <a:p>
              <a:pPr defTabSz="457200"/>
              <a:endParaRPr lang="en-US" sz="2800">
                <a:solidFill>
                  <a:prstClr val="black"/>
                </a:solidFill>
                <a:cs typeface="Calibri" pitchFamily="34" charset="0"/>
              </a:endParaRPr>
            </a:p>
          </p:txBody>
        </p:sp>
        <p:sp>
          <p:nvSpPr>
            <p:cNvPr id="14" name="AutoShape 15"/>
            <p:cNvSpPr>
              <a:spLocks noChangeAspect="1" noChangeArrowheads="1" noTextEdit="1"/>
            </p:cNvSpPr>
            <p:nvPr/>
          </p:nvSpPr>
          <p:spPr bwMode="auto">
            <a:xfrm>
              <a:off x="1134" y="703"/>
              <a:ext cx="3447" cy="2858"/>
            </a:xfrm>
            <a:prstGeom prst="rect">
              <a:avLst/>
            </a:prstGeom>
            <a:noFill/>
            <a:ln w="9525">
              <a:noFill/>
              <a:miter lim="800000"/>
              <a:headEnd/>
              <a:tailEnd/>
            </a:ln>
          </p:spPr>
          <p:txBody>
            <a:bodyPr>
              <a:prstTxWarp prst="textNoShape">
                <a:avLst/>
              </a:prstTxWarp>
            </a:bodyPr>
            <a:lstStyle/>
            <a:p>
              <a:pPr defTabSz="457200"/>
              <a:endParaRPr lang="en-US" sz="2800">
                <a:solidFill>
                  <a:prstClr val="black"/>
                </a:solidFill>
                <a:cs typeface="Calibri" pitchFamily="34" charset="0"/>
              </a:endParaRPr>
            </a:p>
          </p:txBody>
        </p:sp>
        <p:sp>
          <p:nvSpPr>
            <p:cNvPr id="18" name="_s8210"/>
            <p:cNvSpPr>
              <a:spLocks noChangeArrowheads="1" noTextEdit="1"/>
            </p:cNvSpPr>
            <p:nvPr/>
          </p:nvSpPr>
          <p:spPr bwMode="auto">
            <a:xfrm>
              <a:off x="2595" y="1798"/>
              <a:ext cx="1381" cy="1467"/>
            </a:xfrm>
            <a:prstGeom prst="ellipse">
              <a:avLst/>
            </a:prstGeom>
            <a:solidFill>
              <a:schemeClr val="accent2">
                <a:alpha val="34000"/>
              </a:schemeClr>
            </a:solidFill>
            <a:ln w="19050">
              <a:solidFill>
                <a:schemeClr val="tx1">
                  <a:lumMod val="75000"/>
                  <a:lumOff val="25000"/>
                </a:schemeClr>
              </a:solidFill>
              <a:round/>
              <a:headEnd/>
              <a:tailEnd/>
            </a:ln>
          </p:spPr>
          <p:txBody>
            <a:bodyPr lIns="0" tIns="0" rIns="0" bIns="0" anchor="ctr">
              <a:prstTxWarp prst="textNoShape">
                <a:avLst/>
              </a:prstTxWarp>
            </a:bodyPr>
            <a:lstStyle/>
            <a:p>
              <a:pPr defTabSz="457200"/>
              <a:endParaRPr lang="en-US" sz="2800">
                <a:solidFill>
                  <a:prstClr val="black"/>
                </a:solidFill>
                <a:cs typeface="Calibri" pitchFamily="34" charset="0"/>
              </a:endParaRPr>
            </a:p>
          </p:txBody>
        </p:sp>
        <p:sp>
          <p:nvSpPr>
            <p:cNvPr id="20" name="_s8212"/>
            <p:cNvSpPr>
              <a:spLocks noChangeArrowheads="1" noTextEdit="1"/>
            </p:cNvSpPr>
            <p:nvPr/>
          </p:nvSpPr>
          <p:spPr bwMode="auto">
            <a:xfrm>
              <a:off x="1288" y="1794"/>
              <a:ext cx="1383" cy="1471"/>
            </a:xfrm>
            <a:prstGeom prst="ellipse">
              <a:avLst/>
            </a:prstGeom>
            <a:solidFill>
              <a:schemeClr val="accent5">
                <a:alpha val="29000"/>
              </a:schemeClr>
            </a:solidFill>
            <a:ln w="19050">
              <a:solidFill>
                <a:schemeClr val="tx1">
                  <a:lumMod val="75000"/>
                  <a:lumOff val="25000"/>
                </a:schemeClr>
              </a:solidFill>
              <a:round/>
              <a:headEnd/>
              <a:tailEnd/>
            </a:ln>
          </p:spPr>
          <p:txBody>
            <a:bodyPr lIns="0" tIns="0" rIns="0" bIns="0" anchor="ctr">
              <a:prstTxWarp prst="textNoShape">
                <a:avLst/>
              </a:prstTxWarp>
            </a:bodyPr>
            <a:lstStyle/>
            <a:p>
              <a:pPr defTabSz="457200"/>
              <a:endParaRPr lang="en-US" sz="2800">
                <a:solidFill>
                  <a:prstClr val="black"/>
                </a:solidFill>
                <a:cs typeface="Calibri" pitchFamily="34" charset="0"/>
              </a:endParaRPr>
            </a:p>
          </p:txBody>
        </p:sp>
        <p:sp>
          <p:nvSpPr>
            <p:cNvPr id="21" name="_s8213"/>
            <p:cNvSpPr>
              <a:spLocks noChangeArrowheads="1"/>
            </p:cNvSpPr>
            <p:nvPr/>
          </p:nvSpPr>
          <p:spPr bwMode="auto">
            <a:xfrm>
              <a:off x="1564" y="2373"/>
              <a:ext cx="941" cy="293"/>
            </a:xfrm>
            <a:prstGeom prst="rect">
              <a:avLst/>
            </a:prstGeom>
            <a:noFill/>
            <a:ln w="9525">
              <a:noFill/>
              <a:miter lim="800000"/>
              <a:headEnd/>
              <a:tailEnd/>
            </a:ln>
          </p:spPr>
          <p:txBody>
            <a:bodyPr wrap="none" lIns="0" tIns="0" rIns="0" bIns="0" anchor="ctr">
              <a:prstTxWarp prst="textNoShape">
                <a:avLst/>
              </a:prstTxWarp>
            </a:bodyPr>
            <a:lstStyle/>
            <a:p>
              <a:pPr algn="ctr" defTabSz="457200"/>
              <a:r>
                <a:rPr lang="en-US" sz="2000" b="1" dirty="0" smtClean="0">
                  <a:solidFill>
                    <a:prstClr val="black"/>
                  </a:solidFill>
                  <a:cs typeface="Calibri" pitchFamily="34" charset="0"/>
                </a:rPr>
                <a:t>VALUES </a:t>
              </a:r>
            </a:p>
            <a:p>
              <a:pPr algn="ctr" defTabSz="457200"/>
              <a:r>
                <a:rPr lang="en-US" sz="2000" b="1" dirty="0" smtClean="0">
                  <a:solidFill>
                    <a:prstClr val="black"/>
                  </a:solidFill>
                  <a:cs typeface="Calibri" pitchFamily="34" charset="0"/>
                </a:rPr>
                <a:t>&amp; </a:t>
              </a:r>
            </a:p>
            <a:p>
              <a:pPr algn="ctr" defTabSz="457200"/>
              <a:r>
                <a:rPr lang="en-US" sz="2000" b="1" dirty="0" smtClean="0">
                  <a:solidFill>
                    <a:prstClr val="black"/>
                  </a:solidFill>
                  <a:cs typeface="Calibri" pitchFamily="34" charset="0"/>
                </a:rPr>
                <a:t>PREFERENCES</a:t>
              </a:r>
              <a:endParaRPr lang="en-US" sz="2000" b="1" dirty="0">
                <a:solidFill>
                  <a:prstClr val="black"/>
                </a:solidFill>
                <a:cs typeface="Calibri" pitchFamily="34" charset="0"/>
              </a:endParaRPr>
            </a:p>
          </p:txBody>
        </p:sp>
        <p:sp>
          <p:nvSpPr>
            <p:cNvPr id="19" name="_s8211"/>
            <p:cNvSpPr>
              <a:spLocks noChangeArrowheads="1"/>
            </p:cNvSpPr>
            <p:nvPr/>
          </p:nvSpPr>
          <p:spPr bwMode="auto">
            <a:xfrm>
              <a:off x="2710" y="2373"/>
              <a:ext cx="1163" cy="294"/>
            </a:xfrm>
            <a:prstGeom prst="rect">
              <a:avLst/>
            </a:prstGeom>
            <a:noFill/>
            <a:ln w="9525">
              <a:noFill/>
              <a:miter lim="800000"/>
              <a:headEnd/>
              <a:tailEnd/>
            </a:ln>
          </p:spPr>
          <p:txBody>
            <a:bodyPr wrap="none" lIns="0" tIns="0" rIns="0" bIns="0" anchor="ctr">
              <a:prstTxWarp prst="textNoShape">
                <a:avLst/>
              </a:prstTxWarp>
            </a:bodyPr>
            <a:lstStyle/>
            <a:p>
              <a:pPr algn="ctr" defTabSz="457200"/>
              <a:r>
                <a:rPr lang="en-US" sz="2000" b="1" dirty="0" smtClean="0">
                  <a:solidFill>
                    <a:prstClr val="black"/>
                  </a:solidFill>
                  <a:cs typeface="Calibri" pitchFamily="34" charset="0"/>
                </a:rPr>
                <a:t>FEASIBILITY </a:t>
              </a:r>
            </a:p>
            <a:p>
              <a:pPr algn="ctr" defTabSz="457200"/>
              <a:r>
                <a:rPr lang="en-US" sz="2000" b="1" dirty="0" smtClean="0">
                  <a:solidFill>
                    <a:prstClr val="black"/>
                  </a:solidFill>
                  <a:cs typeface="Calibri" pitchFamily="34" charset="0"/>
                </a:rPr>
                <a:t>&amp; </a:t>
              </a:r>
            </a:p>
            <a:p>
              <a:pPr algn="ctr" defTabSz="457200"/>
              <a:r>
                <a:rPr lang="en-US" sz="2000" b="1" dirty="0" smtClean="0">
                  <a:solidFill>
                    <a:prstClr val="black"/>
                  </a:solidFill>
                  <a:cs typeface="Calibri" pitchFamily="34" charset="0"/>
                </a:rPr>
                <a:t>COST</a:t>
              </a:r>
              <a:endParaRPr lang="en-US" sz="2000" b="1" dirty="0">
                <a:solidFill>
                  <a:prstClr val="black"/>
                </a:solidFill>
                <a:cs typeface="Calibri" pitchFamily="34" charset="0"/>
              </a:endParaRPr>
            </a:p>
          </p:txBody>
        </p:sp>
      </p:grpSp>
      <p:sp>
        <p:nvSpPr>
          <p:cNvPr id="67" name="Line Callout 3 (Border and Accent Bar) 66"/>
          <p:cNvSpPr/>
          <p:nvPr/>
        </p:nvSpPr>
        <p:spPr>
          <a:xfrm>
            <a:off x="109715" y="5825011"/>
            <a:ext cx="2765891" cy="923023"/>
          </a:xfrm>
          <a:prstGeom prst="accentBorderCallout3">
            <a:avLst>
              <a:gd name="adj1" fmla="val 17556"/>
              <a:gd name="adj2" fmla="val 106060"/>
              <a:gd name="adj3" fmla="val 18750"/>
              <a:gd name="adj4" fmla="val 120901"/>
              <a:gd name="adj5" fmla="val 103579"/>
              <a:gd name="adj6" fmla="val 120902"/>
              <a:gd name="adj7" fmla="val 114156"/>
              <a:gd name="adj8" fmla="val 121080"/>
            </a:avLst>
          </a:prstGeom>
          <a:solidFill>
            <a:srgbClr val="D1B1D7"/>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COMMUNITY &amp; HCW SURVEYS </a:t>
            </a:r>
            <a:r>
              <a:rPr lang="en-GB" b="1" dirty="0" smtClean="0">
                <a:solidFill>
                  <a:srgbClr val="002060"/>
                </a:solidFill>
              </a:rPr>
              <a:t>&amp;</a:t>
            </a:r>
            <a:r>
              <a:rPr lang="en-US" b="1" dirty="0" smtClean="0">
                <a:solidFill>
                  <a:srgbClr val="002060"/>
                </a:solidFill>
              </a:rPr>
              <a:t> CONSULTATION</a:t>
            </a:r>
            <a:r>
              <a:rPr lang="en-GB" b="1" dirty="0" smtClean="0">
                <a:solidFill>
                  <a:srgbClr val="002060"/>
                </a:solidFill>
              </a:rPr>
              <a:t>S</a:t>
            </a:r>
            <a:endParaRPr lang="en-US" b="1" dirty="0">
              <a:solidFill>
                <a:srgbClr val="002060"/>
              </a:solidFill>
            </a:endParaRPr>
          </a:p>
        </p:txBody>
      </p:sp>
      <p:sp>
        <p:nvSpPr>
          <p:cNvPr id="70" name="Line Callout 3 (Border and Accent Bar) 69"/>
          <p:cNvSpPr/>
          <p:nvPr/>
        </p:nvSpPr>
        <p:spPr>
          <a:xfrm>
            <a:off x="8842519" y="1250181"/>
            <a:ext cx="2386365" cy="578641"/>
          </a:xfrm>
          <a:prstGeom prst="accentBorderCallout3">
            <a:avLst>
              <a:gd name="adj1" fmla="val 16363"/>
              <a:gd name="adj2" fmla="val -6052"/>
              <a:gd name="adj3" fmla="val 17675"/>
              <a:gd name="adj4" fmla="val -20522"/>
              <a:gd name="adj5" fmla="val 17790"/>
              <a:gd name="adj6" fmla="val -122168"/>
              <a:gd name="adj7" fmla="val 74887"/>
              <a:gd name="adj8" fmla="val -122747"/>
            </a:avLst>
          </a:prstGeom>
          <a:solidFill>
            <a:srgbClr val="E6B9B8"/>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GREY LITERATURE</a:t>
            </a:r>
            <a:endParaRPr lang="en-US" b="1" dirty="0">
              <a:solidFill>
                <a:srgbClr val="002060"/>
              </a:solidFill>
            </a:endParaRPr>
          </a:p>
        </p:txBody>
      </p:sp>
      <p:sp>
        <p:nvSpPr>
          <p:cNvPr id="76" name="Line Callout 3 (Border and Accent Bar) 75"/>
          <p:cNvSpPr/>
          <p:nvPr/>
        </p:nvSpPr>
        <p:spPr>
          <a:xfrm>
            <a:off x="9581579" y="2614282"/>
            <a:ext cx="2384507" cy="662323"/>
          </a:xfrm>
          <a:prstGeom prst="accentBorderCallout3">
            <a:avLst>
              <a:gd name="adj1" fmla="val 45008"/>
              <a:gd name="adj2" fmla="val -6052"/>
              <a:gd name="adj3" fmla="val 83321"/>
              <a:gd name="adj4" fmla="val -5496"/>
              <a:gd name="adj5" fmla="val 82242"/>
              <a:gd name="adj6" fmla="val -58022"/>
              <a:gd name="adj7" fmla="val 113080"/>
              <a:gd name="adj8" fmla="val -58023"/>
            </a:avLst>
          </a:prstGeom>
          <a:solidFill>
            <a:srgbClr val="A29BFB"/>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MODELLING</a:t>
            </a:r>
          </a:p>
          <a:p>
            <a:pPr algn="ctr" defTabSz="457200"/>
            <a:r>
              <a:rPr lang="en-US" b="1" dirty="0" smtClean="0">
                <a:solidFill>
                  <a:srgbClr val="002060"/>
                </a:solidFill>
              </a:rPr>
              <a:t>(HIV MC, </a:t>
            </a:r>
            <a:r>
              <a:rPr lang="en-US" b="1" dirty="0" err="1" smtClean="0">
                <a:solidFill>
                  <a:srgbClr val="002060"/>
                </a:solidFill>
              </a:rPr>
              <a:t>IeDEA</a:t>
            </a:r>
            <a:r>
              <a:rPr lang="en-US" b="1" dirty="0" smtClean="0">
                <a:solidFill>
                  <a:srgbClr val="002060"/>
                </a:solidFill>
              </a:rPr>
              <a:t>)</a:t>
            </a:r>
            <a:endParaRPr lang="en-US" b="1" dirty="0">
              <a:solidFill>
                <a:srgbClr val="002060"/>
              </a:solidFill>
            </a:endParaRPr>
          </a:p>
        </p:txBody>
      </p:sp>
      <p:sp>
        <p:nvSpPr>
          <p:cNvPr id="87" name="Line Callout 3 (Border and Accent Bar) 86"/>
          <p:cNvSpPr/>
          <p:nvPr/>
        </p:nvSpPr>
        <p:spPr>
          <a:xfrm>
            <a:off x="9694245" y="3767524"/>
            <a:ext cx="2360625" cy="846771"/>
          </a:xfrm>
          <a:prstGeom prst="accentBorderCallout3">
            <a:avLst>
              <a:gd name="adj1" fmla="val 99912"/>
              <a:gd name="adj2" fmla="val -5474"/>
              <a:gd name="adj3" fmla="val 49902"/>
              <a:gd name="adj4" fmla="val -6075"/>
              <a:gd name="adj5" fmla="val 50017"/>
              <a:gd name="adj6" fmla="val -15257"/>
              <a:gd name="adj7" fmla="val 51015"/>
              <a:gd name="adj8" fmla="val -14680"/>
            </a:avLst>
          </a:prstGeom>
          <a:solidFill>
            <a:srgbClr val="A29BFB"/>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SURVEY OF ARV &amp; LAB USE</a:t>
            </a:r>
          </a:p>
          <a:p>
            <a:pPr algn="ctr" defTabSz="457200"/>
            <a:r>
              <a:rPr lang="en-US" b="1" dirty="0" smtClean="0">
                <a:solidFill>
                  <a:srgbClr val="002060"/>
                </a:solidFill>
              </a:rPr>
              <a:t>(AMDS, GAM)</a:t>
            </a:r>
          </a:p>
        </p:txBody>
      </p:sp>
      <p:sp>
        <p:nvSpPr>
          <p:cNvPr id="88" name="Line Callout 3 (Border and Accent Bar) 87"/>
          <p:cNvSpPr/>
          <p:nvPr/>
        </p:nvSpPr>
        <p:spPr>
          <a:xfrm>
            <a:off x="9581604" y="5122600"/>
            <a:ext cx="2360625" cy="592423"/>
          </a:xfrm>
          <a:prstGeom prst="accentBorderCallout3">
            <a:avLst>
              <a:gd name="adj1" fmla="val 54557"/>
              <a:gd name="adj2" fmla="val -6052"/>
              <a:gd name="adj3" fmla="val 54675"/>
              <a:gd name="adj4" fmla="val -34391"/>
              <a:gd name="adj5" fmla="val 54791"/>
              <a:gd name="adj6" fmla="val -58020"/>
              <a:gd name="adj7" fmla="val 35500"/>
              <a:gd name="adj8" fmla="val -58601"/>
            </a:avLst>
          </a:prstGeom>
          <a:solidFill>
            <a:srgbClr val="A29BFB"/>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DRUG COSTING</a:t>
            </a:r>
          </a:p>
          <a:p>
            <a:pPr algn="ctr" defTabSz="457200"/>
            <a:r>
              <a:rPr lang="en-US" b="1" dirty="0" smtClean="0">
                <a:solidFill>
                  <a:srgbClr val="002060"/>
                </a:solidFill>
              </a:rPr>
              <a:t>(GPRM, AMDS)</a:t>
            </a:r>
          </a:p>
        </p:txBody>
      </p:sp>
      <p:sp>
        <p:nvSpPr>
          <p:cNvPr id="112" name="Right Arrow 111"/>
          <p:cNvSpPr/>
          <p:nvPr/>
        </p:nvSpPr>
        <p:spPr>
          <a:xfrm rot="9247151">
            <a:off x="6953528" y="1798237"/>
            <a:ext cx="2189123" cy="226756"/>
          </a:xfrm>
          <a:prstGeom prst="rightArrow">
            <a:avLst>
              <a:gd name="adj1" fmla="val 50000"/>
              <a:gd name="adj2" fmla="val 89139"/>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Right Arrow 113"/>
          <p:cNvSpPr/>
          <p:nvPr/>
        </p:nvSpPr>
        <p:spPr>
          <a:xfrm rot="9002753">
            <a:off x="8086735" y="3524222"/>
            <a:ext cx="1733107" cy="198301"/>
          </a:xfrm>
          <a:prstGeom prst="rightArrow">
            <a:avLst>
              <a:gd name="adj1" fmla="val 43340"/>
              <a:gd name="adj2" fmla="val 83038"/>
            </a:avLst>
          </a:prstGeom>
          <a:solidFill>
            <a:srgbClr val="A29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5" name="Right Arrow 114"/>
          <p:cNvSpPr/>
          <p:nvPr/>
        </p:nvSpPr>
        <p:spPr>
          <a:xfrm rot="10800000">
            <a:off x="8534400" y="4190998"/>
            <a:ext cx="1219200" cy="304803"/>
          </a:xfrm>
          <a:prstGeom prst="rightArrow">
            <a:avLst>
              <a:gd name="adj1" fmla="val 43340"/>
              <a:gd name="adj2" fmla="val 83038"/>
            </a:avLst>
          </a:prstGeom>
          <a:solidFill>
            <a:srgbClr val="A29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Right Arrow 115"/>
          <p:cNvSpPr/>
          <p:nvPr/>
        </p:nvSpPr>
        <p:spPr>
          <a:xfrm rot="12746674">
            <a:off x="8150992" y="4950896"/>
            <a:ext cx="1608517" cy="270147"/>
          </a:xfrm>
          <a:prstGeom prst="rightArrow">
            <a:avLst>
              <a:gd name="adj1" fmla="val 43340"/>
              <a:gd name="adj2" fmla="val 83038"/>
            </a:avLst>
          </a:prstGeom>
          <a:solidFill>
            <a:srgbClr val="A29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Right Arrow 116"/>
          <p:cNvSpPr/>
          <p:nvPr/>
        </p:nvSpPr>
        <p:spPr>
          <a:xfrm rot="18000124">
            <a:off x="1707798" y="5299179"/>
            <a:ext cx="808679" cy="365829"/>
          </a:xfrm>
          <a:prstGeom prst="rightArrow">
            <a:avLst>
              <a:gd name="adj1" fmla="val 43340"/>
              <a:gd name="adj2" fmla="val 83038"/>
            </a:avLst>
          </a:prstGeom>
          <a:solidFill>
            <a:srgbClr val="D1B1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p:nvSpPr>
        <p:spPr>
          <a:xfrm>
            <a:off x="1230379" y="193162"/>
            <a:ext cx="10285602" cy="707886"/>
          </a:xfrm>
          <a:prstGeom prst="rect">
            <a:avLst/>
          </a:prstGeom>
        </p:spPr>
        <p:txBody>
          <a:bodyPr wrap="square">
            <a:spAutoFit/>
          </a:bodyPr>
          <a:lstStyle/>
          <a:p>
            <a:pPr defTabSz="457200"/>
            <a:r>
              <a:rPr lang="en-US" sz="4000" b="1" dirty="0" smtClean="0">
                <a:solidFill>
                  <a:srgbClr val="0070C0"/>
                </a:solidFill>
                <a:cs typeface="Arial"/>
              </a:rPr>
              <a:t>Methods - ARV Guidelines </a:t>
            </a:r>
            <a:r>
              <a:rPr lang="en-US" sz="4000" b="1" dirty="0">
                <a:solidFill>
                  <a:srgbClr val="0070C0"/>
                </a:solidFill>
                <a:cs typeface="Arial"/>
              </a:rPr>
              <a:t>Process</a:t>
            </a:r>
          </a:p>
        </p:txBody>
      </p:sp>
      <p:sp>
        <p:nvSpPr>
          <p:cNvPr id="26" name="Line Callout 3 (Border and Accent Bar) 25"/>
          <p:cNvSpPr/>
          <p:nvPr/>
        </p:nvSpPr>
        <p:spPr>
          <a:xfrm>
            <a:off x="0" y="3616562"/>
            <a:ext cx="2040592" cy="761999"/>
          </a:xfrm>
          <a:prstGeom prst="accentBorderCallout3">
            <a:avLst>
              <a:gd name="adj1" fmla="val 17556"/>
              <a:gd name="adj2" fmla="val 106060"/>
              <a:gd name="adj3" fmla="val 18750"/>
              <a:gd name="adj4" fmla="val 120901"/>
              <a:gd name="adj5" fmla="val 103579"/>
              <a:gd name="adj6" fmla="val 120902"/>
              <a:gd name="adj7" fmla="val 114156"/>
              <a:gd name="adj8" fmla="val 121080"/>
            </a:avLst>
          </a:prstGeom>
          <a:solidFill>
            <a:srgbClr val="D1B1D7"/>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QUALITATIVE DATA REVIEWS</a:t>
            </a:r>
            <a:endParaRPr lang="en-US" b="1" dirty="0">
              <a:solidFill>
                <a:srgbClr val="002060"/>
              </a:solidFill>
            </a:endParaRPr>
          </a:p>
        </p:txBody>
      </p:sp>
      <p:sp>
        <p:nvSpPr>
          <p:cNvPr id="28" name="Line Callout 3 (Border and Accent Bar) 27"/>
          <p:cNvSpPr/>
          <p:nvPr/>
        </p:nvSpPr>
        <p:spPr>
          <a:xfrm>
            <a:off x="3556000" y="5791223"/>
            <a:ext cx="2040592" cy="1016223"/>
          </a:xfrm>
          <a:prstGeom prst="accentBorderCallout3">
            <a:avLst>
              <a:gd name="adj1" fmla="val 17556"/>
              <a:gd name="adj2" fmla="val 106060"/>
              <a:gd name="adj3" fmla="val 18750"/>
              <a:gd name="adj4" fmla="val 120901"/>
              <a:gd name="adj5" fmla="val 103579"/>
              <a:gd name="adj6" fmla="val 120902"/>
              <a:gd name="adj7" fmla="val 114156"/>
              <a:gd name="adj8" fmla="val 121080"/>
            </a:avLst>
          </a:prstGeom>
          <a:solidFill>
            <a:srgbClr val="D1B1D7"/>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PROGRAMME MANAGERS SURVEY</a:t>
            </a:r>
            <a:endParaRPr lang="en-US" b="1" dirty="0">
              <a:solidFill>
                <a:srgbClr val="002060"/>
              </a:solidFill>
            </a:endParaRPr>
          </a:p>
        </p:txBody>
      </p:sp>
      <p:sp>
        <p:nvSpPr>
          <p:cNvPr id="29" name="Right Arrow 28"/>
          <p:cNvSpPr/>
          <p:nvPr/>
        </p:nvSpPr>
        <p:spPr>
          <a:xfrm rot="13714293">
            <a:off x="3700095" y="5346139"/>
            <a:ext cx="808679" cy="316072"/>
          </a:xfrm>
          <a:prstGeom prst="rightArrow">
            <a:avLst>
              <a:gd name="adj1" fmla="val 43340"/>
              <a:gd name="adj2" fmla="val 83038"/>
            </a:avLst>
          </a:prstGeom>
          <a:solidFill>
            <a:srgbClr val="D1B1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0" name="Right Arrow 29"/>
          <p:cNvSpPr/>
          <p:nvPr/>
        </p:nvSpPr>
        <p:spPr>
          <a:xfrm rot="2028768">
            <a:off x="1787180" y="3630915"/>
            <a:ext cx="1078239" cy="273249"/>
          </a:xfrm>
          <a:prstGeom prst="rightArrow">
            <a:avLst>
              <a:gd name="adj1" fmla="val 43340"/>
              <a:gd name="adj2" fmla="val 83038"/>
            </a:avLst>
          </a:prstGeom>
          <a:solidFill>
            <a:srgbClr val="D1B1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1" name="_s8210"/>
          <p:cNvSpPr>
            <a:spLocks noChangeArrowheads="1" noTextEdit="1"/>
          </p:cNvSpPr>
          <p:nvPr/>
        </p:nvSpPr>
        <p:spPr bwMode="auto">
          <a:xfrm>
            <a:off x="1727200" y="1295400"/>
            <a:ext cx="3454400" cy="2286000"/>
          </a:xfrm>
          <a:prstGeom prst="ellipse">
            <a:avLst/>
          </a:prstGeom>
          <a:solidFill>
            <a:schemeClr val="accent3">
              <a:alpha val="34000"/>
            </a:schemeClr>
          </a:solidFill>
          <a:ln w="19050">
            <a:solidFill>
              <a:schemeClr val="tx1">
                <a:lumMod val="75000"/>
                <a:lumOff val="25000"/>
              </a:schemeClr>
            </a:solidFill>
            <a:round/>
            <a:headEnd/>
            <a:tailEnd/>
          </a:ln>
        </p:spPr>
        <p:txBody>
          <a:bodyPr lIns="0" tIns="0" rIns="0" bIns="0" anchor="ctr">
            <a:prstTxWarp prst="textNoShape">
              <a:avLst/>
            </a:prstTxWarp>
          </a:bodyPr>
          <a:lstStyle/>
          <a:p>
            <a:pPr defTabSz="457200"/>
            <a:endParaRPr lang="en-US" sz="2800">
              <a:solidFill>
                <a:prstClr val="black"/>
              </a:solidFill>
              <a:cs typeface="Calibri" pitchFamily="34" charset="0"/>
            </a:endParaRPr>
          </a:p>
        </p:txBody>
      </p:sp>
      <p:sp>
        <p:nvSpPr>
          <p:cNvPr id="66" name="Line Callout 3 (Border and Accent Bar) 65"/>
          <p:cNvSpPr/>
          <p:nvPr/>
        </p:nvSpPr>
        <p:spPr>
          <a:xfrm>
            <a:off x="4383533" y="1047085"/>
            <a:ext cx="2426132" cy="609600"/>
          </a:xfrm>
          <a:prstGeom prst="accentBorderCallout3">
            <a:avLst>
              <a:gd name="adj1" fmla="val 10395"/>
              <a:gd name="adj2" fmla="val 105482"/>
              <a:gd name="adj3" fmla="val 10396"/>
              <a:gd name="adj4" fmla="val 171012"/>
              <a:gd name="adj5" fmla="val 11676"/>
              <a:gd name="adj6" fmla="val 196660"/>
              <a:gd name="adj7" fmla="val 72382"/>
              <a:gd name="adj8" fmla="val 197237"/>
            </a:avLst>
          </a:prstGeom>
          <a:solidFill>
            <a:schemeClr val="accent2">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srgbClr val="002060"/>
                </a:solidFill>
              </a:rPr>
              <a:t>SYSTEMATIC REVIEWS</a:t>
            </a:r>
            <a:endParaRPr lang="en-US" b="1" dirty="0">
              <a:solidFill>
                <a:srgbClr val="002060"/>
              </a:solidFill>
            </a:endParaRPr>
          </a:p>
        </p:txBody>
      </p:sp>
      <p:sp>
        <p:nvSpPr>
          <p:cNvPr id="32" name="_s8213"/>
          <p:cNvSpPr>
            <a:spLocks noChangeArrowheads="1"/>
          </p:cNvSpPr>
          <p:nvPr/>
        </p:nvSpPr>
        <p:spPr bwMode="auto">
          <a:xfrm>
            <a:off x="2235200" y="1981200"/>
            <a:ext cx="2487424" cy="762000"/>
          </a:xfrm>
          <a:prstGeom prst="rect">
            <a:avLst/>
          </a:prstGeom>
          <a:noFill/>
          <a:ln w="9525">
            <a:noFill/>
            <a:miter lim="800000"/>
            <a:headEnd/>
            <a:tailEnd/>
          </a:ln>
        </p:spPr>
        <p:txBody>
          <a:bodyPr wrap="none" lIns="0" tIns="0" rIns="0" bIns="0" anchor="ctr">
            <a:prstTxWarp prst="textNoShape">
              <a:avLst/>
            </a:prstTxWarp>
          </a:bodyPr>
          <a:lstStyle/>
          <a:p>
            <a:pPr algn="ctr" defTabSz="457200"/>
            <a:r>
              <a:rPr lang="en-US" sz="2000" b="1" dirty="0" smtClean="0">
                <a:solidFill>
                  <a:prstClr val="black"/>
                </a:solidFill>
                <a:cs typeface="Calibri" pitchFamily="34" charset="0"/>
              </a:rPr>
              <a:t>2016 </a:t>
            </a:r>
          </a:p>
          <a:p>
            <a:pPr algn="ctr" defTabSz="457200"/>
            <a:r>
              <a:rPr lang="en-US" sz="2000" b="1" dirty="0" smtClean="0">
                <a:solidFill>
                  <a:prstClr val="black"/>
                </a:solidFill>
                <a:cs typeface="Calibri" pitchFamily="34" charset="0"/>
              </a:rPr>
              <a:t>RECOMMENDATIONS </a:t>
            </a:r>
          </a:p>
        </p:txBody>
      </p:sp>
      <p:sp>
        <p:nvSpPr>
          <p:cNvPr id="33" name="_s8213"/>
          <p:cNvSpPr>
            <a:spLocks noChangeArrowheads="1"/>
          </p:cNvSpPr>
          <p:nvPr/>
        </p:nvSpPr>
        <p:spPr bwMode="auto">
          <a:xfrm>
            <a:off x="5791200" y="2133600"/>
            <a:ext cx="2487424" cy="609600"/>
          </a:xfrm>
          <a:prstGeom prst="rect">
            <a:avLst/>
          </a:prstGeom>
          <a:noFill/>
          <a:ln w="9525">
            <a:noFill/>
            <a:miter lim="800000"/>
            <a:headEnd/>
            <a:tailEnd/>
          </a:ln>
        </p:spPr>
        <p:txBody>
          <a:bodyPr wrap="none" lIns="0" tIns="0" rIns="0" bIns="0" anchor="ctr">
            <a:prstTxWarp prst="textNoShape">
              <a:avLst/>
            </a:prstTxWarp>
          </a:bodyPr>
          <a:lstStyle/>
          <a:p>
            <a:pPr algn="ctr" defTabSz="457200"/>
            <a:r>
              <a:rPr lang="en-US" sz="2000" b="1" dirty="0" smtClean="0">
                <a:solidFill>
                  <a:prstClr val="black"/>
                </a:solidFill>
                <a:cs typeface="Calibri" pitchFamily="34" charset="0"/>
              </a:rPr>
              <a:t>QUALITY </a:t>
            </a:r>
            <a:endParaRPr lang="en-US" sz="2000" b="1" dirty="0">
              <a:solidFill>
                <a:prstClr val="black"/>
              </a:solidFill>
              <a:cs typeface="Calibri" pitchFamily="34" charset="0"/>
            </a:endParaRPr>
          </a:p>
          <a:p>
            <a:pPr algn="ctr" defTabSz="457200"/>
            <a:r>
              <a:rPr lang="en-US" sz="2000" b="1" dirty="0" smtClean="0">
                <a:solidFill>
                  <a:prstClr val="black"/>
                </a:solidFill>
                <a:cs typeface="Calibri" pitchFamily="34" charset="0"/>
              </a:rPr>
              <a:t>OF </a:t>
            </a:r>
          </a:p>
          <a:p>
            <a:pPr algn="ctr" defTabSz="457200"/>
            <a:r>
              <a:rPr lang="en-US" sz="2000" b="1" dirty="0" smtClean="0">
                <a:solidFill>
                  <a:prstClr val="black"/>
                </a:solidFill>
                <a:cs typeface="Calibri" pitchFamily="34" charset="0"/>
              </a:rPr>
              <a:t>EVIDENCE </a:t>
            </a:r>
          </a:p>
        </p:txBody>
      </p:sp>
    </p:spTree>
    <p:extLst>
      <p:ext uri="{BB962C8B-B14F-4D97-AF65-F5344CB8AC3E}">
        <p14:creationId xmlns:p14="http://schemas.microsoft.com/office/powerpoint/2010/main" val="380479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3704</TotalTime>
  <Words>3906</Words>
  <Application>Microsoft Office PowerPoint</Application>
  <PresentationFormat>Widescreen</PresentationFormat>
  <Paragraphs>693</Paragraphs>
  <Slides>41</Slides>
  <Notes>11</Notes>
  <HiddenSlides>0</HiddenSlides>
  <MMClips>0</MMClips>
  <ScaleCrop>false</ScaleCrop>
  <HeadingPairs>
    <vt:vector size="6" baseType="variant">
      <vt:variant>
        <vt:lpstr>Fonts Used</vt:lpstr>
      </vt:variant>
      <vt:variant>
        <vt:i4>17</vt:i4>
      </vt:variant>
      <vt:variant>
        <vt:lpstr>Theme</vt:lpstr>
      </vt:variant>
      <vt:variant>
        <vt:i4>16</vt:i4>
      </vt:variant>
      <vt:variant>
        <vt:lpstr>Slide Titles</vt:lpstr>
      </vt:variant>
      <vt:variant>
        <vt:i4>41</vt:i4>
      </vt:variant>
    </vt:vector>
  </HeadingPairs>
  <TitlesOfParts>
    <vt:vector size="74" baseType="lpstr">
      <vt:lpstr>Arial Unicode MS</vt:lpstr>
      <vt:lpstr>MS Mincho</vt:lpstr>
      <vt:lpstr>MS PGothic</vt:lpstr>
      <vt:lpstr>MS PGothic</vt:lpstr>
      <vt:lpstr>SimSun</vt:lpstr>
      <vt:lpstr>Arial</vt:lpstr>
      <vt:lpstr>Arial Narrow</vt:lpstr>
      <vt:lpstr>Calibri</vt:lpstr>
      <vt:lpstr>Calibri Light</vt:lpstr>
      <vt:lpstr>Cambria</vt:lpstr>
      <vt:lpstr>Ebrima</vt:lpstr>
      <vt:lpstr>Microsoft New Tai Lue</vt:lpstr>
      <vt:lpstr>Myriad Pro</vt:lpstr>
      <vt:lpstr>Times New Roman</vt:lpstr>
      <vt:lpstr>Wingdings</vt:lpstr>
      <vt:lpstr>Wingdings 2</vt:lpstr>
      <vt:lpstr>ヒラギノ角ゴ Pro W3</vt:lpstr>
      <vt:lpstr>Office Theme</vt:lpstr>
      <vt:lpstr>7_master</vt:lpstr>
      <vt:lpstr>8_master</vt:lpstr>
      <vt:lpstr>1_Office Theme</vt:lpstr>
      <vt:lpstr>2_Office Theme</vt:lpstr>
      <vt:lpstr>3_Office Theme</vt:lpstr>
      <vt:lpstr>5_Office Theme</vt:lpstr>
      <vt:lpstr>7_Office Theme</vt:lpstr>
      <vt:lpstr>8_Office Theme</vt:lpstr>
      <vt:lpstr>9_Office Theme</vt:lpstr>
      <vt:lpstr>10_Office Theme</vt:lpstr>
      <vt:lpstr>11_Office Theme</vt:lpstr>
      <vt:lpstr>12_Office Theme</vt:lpstr>
      <vt:lpstr>13_Office Theme</vt:lpstr>
      <vt:lpstr>15_Office Theme</vt:lpstr>
      <vt:lpstr>16_Office Theme</vt:lpstr>
      <vt:lpstr> The role of DTG based regimens in first- and second-line HIV treatment and PEP – Updated WHO recommendations</vt:lpstr>
      <vt:lpstr>HIV testing and care continuum (2017)</vt:lpstr>
      <vt:lpstr>PowerPoint Presentation</vt:lpstr>
      <vt:lpstr>Gaps on clinical use of dolutegravir</vt:lpstr>
      <vt:lpstr>PowerPoint Presentation</vt:lpstr>
      <vt:lpstr>New findings informed DTG safety profile among women of child bearing potential </vt:lpstr>
      <vt:lpstr>PowerPoint Presentation</vt:lpstr>
      <vt:lpstr>New recommendations first-line ARV regimens </vt:lpstr>
      <vt:lpstr>PowerPoint Presentation</vt:lpstr>
      <vt:lpstr>Updated NMA for first- and second-line ARV regimens from 2016 Guidelines</vt:lpstr>
      <vt:lpstr>Safety and Efficacy of DTG and EFV600 in 1st line ART   (summary 2018 WHO Sys Review &amp; NMA)</vt:lpstr>
      <vt:lpstr>DTG 50 mg BID with rifampicin resulted in DTG concentrations similar to DTG 50 mg QD</vt:lpstr>
      <vt:lpstr>PowerPoint Presentation</vt:lpstr>
      <vt:lpstr>PowerPoint Presentation</vt:lpstr>
      <vt:lpstr>Note of caution for using DTG in women and adolescent girls of childbearing potential</vt:lpstr>
      <vt:lpstr>Community Engagement Timeline 2018-2019 </vt:lpstr>
      <vt:lpstr>Should a DTG-containing ART regimen be recommended as preferred first-line for ART-naive people starting treatment? (April- May 2018)</vt:lpstr>
      <vt:lpstr>PowerPoint Presentation</vt:lpstr>
      <vt:lpstr>PowerPoint Presentation</vt:lpstr>
      <vt:lpstr>PowerPoint Presentation</vt:lpstr>
      <vt:lpstr>Recommendations for use of hormonal contraception for women living with HIV using antiretroviral therapy (ART)</vt:lpstr>
      <vt:lpstr>Country Challenges post Alert</vt:lpstr>
      <vt:lpstr>PowerPoint Presentation</vt:lpstr>
      <vt:lpstr>PowerPoint Presentation</vt:lpstr>
      <vt:lpstr>Comparative Safety and Efficacy of  DTG and LPV/r in 2nd line ART (DAWNING Study – NMA)</vt:lpstr>
      <vt:lpstr>2018 WHO RECOMMENDATIONS: SECOND-LINE ARV DRUG REGIMENS </vt:lpstr>
      <vt:lpstr>Preferred and alternative second-line ART regimens for adults, and adolescents  (including pregnant / breastfeeding women)</vt:lpstr>
      <vt:lpstr>Sequencing options for preferred first-, second- and third-line ART regimens in adults and adolescents (including pregnant women and women childbearing potential)</vt:lpstr>
      <vt:lpstr>Preferred and alternative second-line ART regimens for TB and HBV co-infections</vt:lpstr>
      <vt:lpstr> Use of optimized NRTI backbone in second-line ART:  HIV drug resistance considerations  </vt:lpstr>
      <vt:lpstr>PowerPoint Presentation</vt:lpstr>
      <vt:lpstr>PEP recommendation</vt:lpstr>
      <vt:lpstr>PowerPoint Presentation</vt:lpstr>
      <vt:lpstr>Conclusions</vt:lpstr>
      <vt:lpstr>Acknowledgements</vt:lpstr>
      <vt:lpstr>EXTRA SLIDES</vt:lpstr>
      <vt:lpstr>Important drug-drug interactions with DTG</vt:lpstr>
      <vt:lpstr>Safety and Efficacy of DTG and EFV in 1st line ART   (summary 2018 WHO Sys Review &amp; NMA)</vt:lpstr>
      <vt:lpstr> Substitutions of TDF/XTC+EFV (TLE) with TDF/3TC+DTG (TLD) in patients without VL test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PENAZZATO, Martina</dc:creator>
  <cp:lastModifiedBy>Saal</cp:lastModifiedBy>
  <cp:revision>187</cp:revision>
  <cp:lastPrinted>2018-07-17T12:11:36Z</cp:lastPrinted>
  <dcterms:created xsi:type="dcterms:W3CDTF">2018-07-15T08:57:12Z</dcterms:created>
  <dcterms:modified xsi:type="dcterms:W3CDTF">2018-07-23T09:15:34Z</dcterms:modified>
</cp:coreProperties>
</file>